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8" r:id="rId4"/>
    <p:sldId id="259" r:id="rId5"/>
    <p:sldId id="260" r:id="rId6"/>
    <p:sldId id="271" r:id="rId7"/>
    <p:sldId id="272" r:id="rId8"/>
    <p:sldId id="270" r:id="rId9"/>
    <p:sldId id="267" r:id="rId10"/>
    <p:sldId id="262" r:id="rId11"/>
    <p:sldId id="257" r:id="rId12"/>
    <p:sldId id="265" r:id="rId13"/>
    <p:sldId id="269" r:id="rId14"/>
    <p:sldId id="26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E4F2FF"/>
    <a:srgbClr val="CDD4E0"/>
    <a:srgbClr val="D6DCE7"/>
    <a:srgbClr val="7EB0ED"/>
    <a:srgbClr val="D6DCE6"/>
    <a:srgbClr val="D5DBE5"/>
    <a:srgbClr val="85BAED"/>
    <a:srgbClr val="89BCEE"/>
    <a:srgbClr val="8BC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2" autoAdjust="0"/>
    <p:restoredTop sz="94646"/>
  </p:normalViewPr>
  <p:slideViewPr>
    <p:cSldViewPr snapToGrid="0" snapToObjects="1">
      <p:cViewPr varScale="1">
        <p:scale>
          <a:sx n="61" d="100"/>
          <a:sy n="61" d="100"/>
        </p:scale>
        <p:origin x="102" y="1404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4794F-44A2-C747-B312-ECE0AFF8AE6C}" type="datetimeFigureOut">
              <a:rPr lang="fr-FR" smtClean="0"/>
              <a:t>02/05/2017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576B0-ED05-634E-A65B-E33C2017306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4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576B0-ED05-634E-A65B-E33C2017306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0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576B0-ED05-634E-A65B-E33C2017306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607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576B0-ED05-634E-A65B-E33C2017306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6871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96E52-D166-B04E-8FC2-30FEFF6F53B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152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576B0-ED05-634E-A65B-E33C2017306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96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576B0-ED05-634E-A65B-E33C2017306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7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073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93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1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594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28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60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99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08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813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37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736A4-9705-5A4F-9DBE-DED52AE9CC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59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microsoft.com/office/2007/relationships/hdphoto" Target="../media/hdphoto22.wdp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microsoft.com/office/2007/relationships/hdphoto" Target="../media/hdphoto27.wdp"/><Relationship Id="rId3" Type="http://schemas.openxmlformats.org/officeDocument/2006/relationships/image" Target="../media/image1.jpeg"/><Relationship Id="rId21" Type="http://schemas.microsoft.com/office/2007/relationships/hdphoto" Target="../media/hdphoto28.wdp"/><Relationship Id="rId7" Type="http://schemas.openxmlformats.org/officeDocument/2006/relationships/image" Target="../media/image46.png"/><Relationship Id="rId12" Type="http://schemas.microsoft.com/office/2007/relationships/hdphoto" Target="../media/hdphoto24.wdp"/><Relationship Id="rId17" Type="http://schemas.openxmlformats.org/officeDocument/2006/relationships/image" Target="../media/image52.png"/><Relationship Id="rId25" Type="http://schemas.microsoft.com/office/2007/relationships/hdphoto" Target="../media/hdphoto30.wdp"/><Relationship Id="rId2" Type="http://schemas.openxmlformats.org/officeDocument/2006/relationships/notesSlide" Target="../notesSlides/notesSlide6.xml"/><Relationship Id="rId16" Type="http://schemas.microsoft.com/office/2007/relationships/hdphoto" Target="../media/hdphoto26.wdp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microsoft.com/office/2007/relationships/hdphoto" Target="../media/hdphoto23.wdp"/><Relationship Id="rId24" Type="http://schemas.openxmlformats.org/officeDocument/2006/relationships/image" Target="../media/image56.png"/><Relationship Id="rId5" Type="http://schemas.openxmlformats.org/officeDocument/2006/relationships/image" Target="../media/image44.png"/><Relationship Id="rId15" Type="http://schemas.openxmlformats.org/officeDocument/2006/relationships/image" Target="../media/image51.png"/><Relationship Id="rId23" Type="http://schemas.microsoft.com/office/2007/relationships/hdphoto" Target="../media/hdphoto29.wdp"/><Relationship Id="rId10" Type="http://schemas.openxmlformats.org/officeDocument/2006/relationships/image" Target="../media/image49.png"/><Relationship Id="rId19" Type="http://schemas.openxmlformats.org/officeDocument/2006/relationships/image" Target="../media/image53.tiff"/><Relationship Id="rId4" Type="http://schemas.microsoft.com/office/2007/relationships/hdphoto" Target="../media/hdphoto1.wdp"/><Relationship Id="rId9" Type="http://schemas.openxmlformats.org/officeDocument/2006/relationships/image" Target="../media/image48.tiff"/><Relationship Id="rId14" Type="http://schemas.microsoft.com/office/2007/relationships/hdphoto" Target="../media/hdphoto25.wdp"/><Relationship Id="rId22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12" Type="http://schemas.microsoft.com/office/2007/relationships/hdphoto" Target="../media/hdphoto3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microsoft.com/office/2007/relationships/hdphoto" Target="../media/hdphoto31.wdp"/><Relationship Id="rId10" Type="http://schemas.microsoft.com/office/2007/relationships/hdphoto" Target="../media/hdphoto33.wdp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8.gif"/><Relationship Id="rId26" Type="http://schemas.microsoft.com/office/2007/relationships/hdphoto" Target="../media/hdphoto14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34" Type="http://schemas.openxmlformats.org/officeDocument/2006/relationships/image" Target="../media/image26.png"/><Relationship Id="rId7" Type="http://schemas.microsoft.com/office/2007/relationships/hdphoto" Target="../media/hdphoto5.wdp"/><Relationship Id="rId12" Type="http://schemas.openxmlformats.org/officeDocument/2006/relationships/image" Target="../media/image14.tiff"/><Relationship Id="rId17" Type="http://schemas.openxmlformats.org/officeDocument/2006/relationships/image" Target="../media/image17.gif"/><Relationship Id="rId25" Type="http://schemas.microsoft.com/office/2007/relationships/hdphoto" Target="../media/hdphoto13.wdp"/><Relationship Id="rId33" Type="http://schemas.microsoft.com/office/2007/relationships/hdphoto" Target="../media/hdphoto17.wdp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20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24" Type="http://schemas.microsoft.com/office/2007/relationships/hdphoto" Target="../media/hdphoto12.wdp"/><Relationship Id="rId32" Type="http://schemas.openxmlformats.org/officeDocument/2006/relationships/image" Target="../media/image25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23" Type="http://schemas.microsoft.com/office/2007/relationships/hdphoto" Target="../media/hdphoto11.wdp"/><Relationship Id="rId28" Type="http://schemas.microsoft.com/office/2007/relationships/hdphoto" Target="../media/hdphoto15.wdp"/><Relationship Id="rId10" Type="http://schemas.openxmlformats.org/officeDocument/2006/relationships/image" Target="../media/image13.png"/><Relationship Id="rId19" Type="http://schemas.openxmlformats.org/officeDocument/2006/relationships/image" Target="../media/image19.gif"/><Relationship Id="rId31" Type="http://schemas.openxmlformats.org/officeDocument/2006/relationships/image" Target="../media/image24.gif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microsoft.com/office/2007/relationships/hdphoto" Target="../media/hdphoto8.wdp"/><Relationship Id="rId22" Type="http://schemas.openxmlformats.org/officeDocument/2006/relationships/image" Target="../media/image21.png"/><Relationship Id="rId27" Type="http://schemas.openxmlformats.org/officeDocument/2006/relationships/image" Target="../media/image22.png"/><Relationship Id="rId30" Type="http://schemas.microsoft.com/office/2007/relationships/hdphoto" Target="../media/hdphoto16.wdp"/><Relationship Id="rId35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image" Target="../media/image29.tif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36.gif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openxmlformats.org/officeDocument/2006/relationships/image" Target="../media/image1.jpeg"/><Relationship Id="rId5" Type="http://schemas.openxmlformats.org/officeDocument/2006/relationships/image" Target="../media/image32.png"/><Relationship Id="rId10" Type="http://schemas.openxmlformats.org/officeDocument/2006/relationships/image" Target="../media/image35.tiff"/><Relationship Id="rId4" Type="http://schemas.microsoft.com/office/2007/relationships/hdphoto" Target="../media/hdphoto19.wdp"/><Relationship Id="rId9" Type="http://schemas.openxmlformats.org/officeDocument/2006/relationships/image" Target="../media/image34.tiff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81625" y="4291063"/>
            <a:ext cx="6851673" cy="1126264"/>
          </a:xfrm>
        </p:spPr>
        <p:txBody>
          <a:bodyPr>
            <a:normAutofit/>
          </a:bodyPr>
          <a:lstStyle/>
          <a:p>
            <a:r>
              <a:rPr lang="fr-FR" sz="6600" b="1" dirty="0" smtClean="0">
                <a:solidFill>
                  <a:srgbClr val="85BAED"/>
                </a:solidFill>
                <a:latin typeface="Helvetica" charset="0"/>
                <a:ea typeface="Helvetica" charset="0"/>
                <a:cs typeface="Helvetica" charset="0"/>
              </a:rPr>
              <a:t>Déjeuner Pitch</a:t>
            </a:r>
            <a:endParaRPr lang="fr-FR" sz="6600" b="1" dirty="0">
              <a:solidFill>
                <a:srgbClr val="85BAED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4378" r="5831" b="19464"/>
          <a:stretch/>
        </p:blipFill>
        <p:spPr>
          <a:xfrm>
            <a:off x="4191980" y="2211333"/>
            <a:ext cx="4030962" cy="2079730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1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97051"/>
            <a:ext cx="1371600" cy="121128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7051"/>
            <a:ext cx="1995054" cy="121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3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8754533" y="1906194"/>
            <a:ext cx="2599267" cy="42455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04/04/2017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27309" y="6389805"/>
            <a:ext cx="2743200" cy="365125"/>
          </a:xfrm>
        </p:spPr>
        <p:txBody>
          <a:bodyPr/>
          <a:lstStyle/>
          <a:p>
            <a:fld id="{7FA736A4-9705-5A4F-9DBE-DED52AE9CCF1}" type="slidenum">
              <a:rPr lang="fr-FR" smtClean="0"/>
              <a:t>10</a:t>
            </a:fld>
            <a:endParaRPr lang="fr-FR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838200" y="421525"/>
            <a:ext cx="10515600" cy="773562"/>
          </a:xfrm>
          <a:prstGeom prst="rect">
            <a:avLst/>
          </a:prstGeom>
          <a:solidFill>
            <a:srgbClr val="85BAE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Monétisation</a:t>
            </a:r>
            <a:endParaRPr lang="fr-FR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838200" y="1280077"/>
            <a:ext cx="10515600" cy="5411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838200" y="1259357"/>
            <a:ext cx="753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B-to-B : Ecoles, Universités, Entreprises</a:t>
            </a:r>
            <a:endParaRPr lang="fr-FR" sz="28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391364" y="2206236"/>
            <a:ext cx="5235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Pack E-</a:t>
            </a:r>
            <a:r>
              <a:rPr lang="fr-F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Sign</a:t>
            </a: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: 2 000€</a:t>
            </a:r>
          </a:p>
          <a:p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Tablette + Station d’accueil holographique + Application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4378" r="5831" b="19464"/>
          <a:stretch/>
        </p:blipFill>
        <p:spPr>
          <a:xfrm>
            <a:off x="9758612" y="371036"/>
            <a:ext cx="1611897" cy="831640"/>
          </a:xfrm>
          <a:prstGeom prst="rect">
            <a:avLst/>
          </a:prstGeom>
        </p:spPr>
      </p:pic>
      <p:pic>
        <p:nvPicPr>
          <p:cNvPr id="1032" name="Picture 8" descr="Résultat de recherche d'images pour &quot;agefiph logo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07" y="4690694"/>
            <a:ext cx="1415807" cy="61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ésultat de recherche d'images pour &quot;package png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78" y="2237952"/>
            <a:ext cx="1022865" cy="8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ésultat de recherche d'images pour &quot;abonnement icon&quot;"/>
          <p:cNvPicPr>
            <a:picLocks noChangeAspect="1" noChangeArrowheads="1"/>
          </p:cNvPicPr>
          <p:nvPr/>
        </p:nvPicPr>
        <p:blipFill rotWithShape="1"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9" t="12130" r="26943" b="12043"/>
          <a:stretch/>
        </p:blipFill>
        <p:spPr bwMode="auto">
          <a:xfrm>
            <a:off x="1958879" y="3397869"/>
            <a:ext cx="885864" cy="93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75494" y="3513221"/>
            <a:ext cx="5235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Licence annuelle : 300€ (25€/mois)</a:t>
            </a:r>
          </a:p>
          <a:p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Mises à jours logicielles et maintenance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91364" y="4640110"/>
            <a:ext cx="5364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Pénalités s’élevant à 1500xSMIC</a:t>
            </a:r>
          </a:p>
          <a:p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6% de travailleurs handicapés parmi les salariés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18" name="Picture 12" descr="Résultat de recherche d'images pour &quot;airbus logo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55" y="5824017"/>
            <a:ext cx="1384510" cy="30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391364" y="5696126"/>
            <a:ext cx="5364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Instructions de sécurité </a:t>
            </a:r>
            <a:r>
              <a:rPr lang="fr-FR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en cabine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1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9504" y="1974004"/>
            <a:ext cx="2129215" cy="411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6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00075"/>
            <a:ext cx="10515600" cy="773562"/>
          </a:xfrm>
          <a:solidFill>
            <a:srgbClr val="85BAED"/>
          </a:solidFill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L’équipe</a:t>
            </a:r>
            <a:endParaRPr lang="fr-FR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04/04/2017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11</a:t>
            </a:fld>
            <a:endParaRPr lang="fr-FR"/>
          </a:p>
        </p:txBody>
      </p:sp>
      <p:pic>
        <p:nvPicPr>
          <p:cNvPr id="1026" name="Picture 2" descr=":\Users\ARNAUD\Desktop\SUPAERO\E-SIGN\social cu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"/>
          <a:stretch/>
        </p:blipFill>
        <p:spPr bwMode="auto">
          <a:xfrm>
            <a:off x="3593066" y="1258279"/>
            <a:ext cx="7760734" cy="497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537192" y="5464075"/>
            <a:ext cx="111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Bastien</a:t>
            </a:r>
            <a:endParaRPr lang="fr-FR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275611" y="5464075"/>
            <a:ext cx="122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Baptiste</a:t>
            </a:r>
            <a:endParaRPr lang="fr-FR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505187" y="5464075"/>
            <a:ext cx="111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Arnaud</a:t>
            </a:r>
            <a:endParaRPr lang="fr-FR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1258278"/>
            <a:ext cx="2599267" cy="49784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032933" y="1567956"/>
            <a:ext cx="2404534" cy="846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Etudiants</a:t>
            </a:r>
          </a:p>
          <a:p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ISAE-</a:t>
            </a:r>
            <a:r>
              <a:rPr lang="fr-FR" sz="2400" b="1" dirty="0" err="1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Supaero</a:t>
            </a:r>
            <a:endParaRPr lang="fr-FR" sz="24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32248" y="3748229"/>
            <a:ext cx="2311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Master X IT&amp;E </a:t>
            </a:r>
          </a:p>
          <a:p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Innovation technologique et entrepreneuriat</a:t>
            </a:r>
            <a:endParaRPr lang="fr-FR" sz="14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32248" y="5017799"/>
            <a:ext cx="23115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NTNU </a:t>
            </a:r>
            <a:r>
              <a:rPr lang="mr-IN" sz="24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–</a:t>
            </a:r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Norvège </a:t>
            </a:r>
          </a:p>
          <a:p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Innovation </a:t>
            </a: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&amp; </a:t>
            </a: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finance</a:t>
            </a:r>
            <a:endParaRPr lang="fr-FR" sz="14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4378" r="5831" b="19464"/>
          <a:stretch/>
        </p:blipFill>
        <p:spPr>
          <a:xfrm>
            <a:off x="9758612" y="371036"/>
            <a:ext cx="1611897" cy="83164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032931" y="2745391"/>
            <a:ext cx="2311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Lauréats </a:t>
            </a:r>
          </a:p>
          <a:p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Social </a:t>
            </a:r>
            <a:r>
              <a:rPr lang="fr-FR" b="1" dirty="0" err="1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Cup</a:t>
            </a: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2017</a:t>
            </a:r>
          </a:p>
          <a:p>
            <a:endParaRPr lang="fr-FR" sz="2200" b="1" dirty="0" smtClean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75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 flipV="1">
            <a:off x="5867858" y="5334751"/>
            <a:ext cx="5957990" cy="972859"/>
          </a:xfrm>
          <a:prstGeom prst="rect">
            <a:avLst/>
          </a:prstGeom>
          <a:solidFill>
            <a:srgbClr val="E4F2F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 40"/>
          <p:cNvSpPr/>
          <p:nvPr/>
        </p:nvSpPr>
        <p:spPr>
          <a:xfrm>
            <a:off x="5897109" y="1258278"/>
            <a:ext cx="2598498" cy="39384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3346608" y="1258278"/>
            <a:ext cx="2505245" cy="49784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838200" y="1258278"/>
            <a:ext cx="2440294" cy="49784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00075"/>
            <a:ext cx="10515600" cy="773562"/>
          </a:xfrm>
          <a:solidFill>
            <a:srgbClr val="85BAED"/>
          </a:solidFill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Exécution</a:t>
            </a:r>
            <a:endParaRPr lang="fr-FR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12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66842" y="1441404"/>
            <a:ext cx="2885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2017 </a:t>
            </a: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: Développement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374258" y="3397425"/>
            <a:ext cx="1283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Retours utilisateurs</a:t>
            </a:r>
            <a:endParaRPr lang="fr-FR" sz="11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4378" r="5831" b="19464"/>
          <a:stretch/>
        </p:blipFill>
        <p:spPr>
          <a:xfrm>
            <a:off x="9758612" y="371036"/>
            <a:ext cx="1611897" cy="831640"/>
          </a:xfrm>
          <a:prstGeom prst="rect">
            <a:avLst/>
          </a:prstGeom>
        </p:spPr>
      </p:pic>
      <p:pic>
        <p:nvPicPr>
          <p:cNvPr id="3074" name="Picture 2" descr="Résultat de recherche d'images pour &quot;sensecube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09" y="2558000"/>
            <a:ext cx="748470" cy="7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1387478" y="2078503"/>
            <a:ext cx="124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Prototypes</a:t>
            </a:r>
            <a:endParaRPr lang="fr-FR" sz="11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361015" y="5198351"/>
            <a:ext cx="1309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Produit final</a:t>
            </a:r>
            <a:endParaRPr lang="fr-FR" sz="11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3078" name="Picture 6" descr="Résultat de recherche d'images pour &quot;ux png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33" y="2593922"/>
            <a:ext cx="644589" cy="70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432846" y="1441404"/>
            <a:ext cx="279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2018 </a:t>
            </a: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: Lancement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032245" y="1441404"/>
            <a:ext cx="255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2019 </a:t>
            </a: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: Déploiement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878117" y="4372190"/>
            <a:ext cx="1405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4</a:t>
            </a: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0 000€</a:t>
            </a:r>
            <a:endParaRPr lang="fr-FR" sz="11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771973" y="2079341"/>
            <a:ext cx="1911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Objectif : </a:t>
            </a:r>
            <a:r>
              <a:rPr lang="fr-FR" sz="1600" b="1" dirty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3</a:t>
            </a:r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0 ventes</a:t>
            </a:r>
            <a:endParaRPr lang="fr-FR" sz="105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6345922" y="2070776"/>
            <a:ext cx="3172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Objectif : 150 ventes</a:t>
            </a:r>
            <a:endParaRPr lang="fr-FR" sz="105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874136" y="2905400"/>
            <a:ext cx="3012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1</a:t>
            </a:r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employés</a:t>
            </a:r>
            <a:endParaRPr lang="fr-FR" sz="105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6387422" y="2935182"/>
            <a:ext cx="3172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2</a:t>
            </a:r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employés</a:t>
            </a:r>
            <a:endParaRPr lang="fr-FR" sz="105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781222" y="3615346"/>
            <a:ext cx="175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Crowdfunding</a:t>
            </a:r>
            <a:endParaRPr lang="fr-FR" sz="105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3082" name="Picture 10" descr="Résultat de recherche d'images pour &quot;kisskissbankbank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29" y="3969821"/>
            <a:ext cx="1738470" cy="35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ésultat de recherche d'images pour &quot;sales png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47" y="4731539"/>
            <a:ext cx="416307" cy="3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6347243" y="4635253"/>
            <a:ext cx="2413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Résultat : </a:t>
            </a:r>
          </a:p>
          <a:p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+50 000€ après 3 ans</a:t>
            </a:r>
            <a:endParaRPr lang="fr-FR" sz="105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" name="Flèche en arc 2"/>
          <p:cNvSpPr/>
          <p:nvPr/>
        </p:nvSpPr>
        <p:spPr>
          <a:xfrm>
            <a:off x="2015900" y="2696421"/>
            <a:ext cx="1694449" cy="1244295"/>
          </a:xfrm>
          <a:prstGeom prst="circularArrow">
            <a:avLst>
              <a:gd name="adj1" fmla="val 12500"/>
              <a:gd name="adj2" fmla="val 655056"/>
              <a:gd name="adj3" fmla="val 20457681"/>
              <a:gd name="adj4" fmla="val 10800000"/>
              <a:gd name="adj5" fmla="val 1250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0" rev="15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8" name="Flèche en arc 37"/>
          <p:cNvSpPr/>
          <p:nvPr/>
        </p:nvSpPr>
        <p:spPr>
          <a:xfrm>
            <a:off x="314431" y="2632143"/>
            <a:ext cx="1694449" cy="1244295"/>
          </a:xfrm>
          <a:prstGeom prst="circularArrow">
            <a:avLst>
              <a:gd name="adj1" fmla="val 12500"/>
              <a:gd name="adj2" fmla="val 655056"/>
              <a:gd name="adj3" fmla="val 20457681"/>
              <a:gd name="adj4" fmla="val 10800000"/>
              <a:gd name="adj5" fmla="val 1250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Flèche vers le bas 9"/>
          <p:cNvSpPr/>
          <p:nvPr/>
        </p:nvSpPr>
        <p:spPr>
          <a:xfrm>
            <a:off x="1856226" y="4015107"/>
            <a:ext cx="306665" cy="1181597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5752" y="2915368"/>
            <a:ext cx="315365" cy="315365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4583" y="2905400"/>
            <a:ext cx="315365" cy="31536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3" b="100000" l="0" r="100000">
                        <a14:foregroundMark x1="47656" y1="32813" x2="47656" y2="32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0370" y="2065704"/>
            <a:ext cx="335617" cy="335617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63" b="100000" l="0" r="100000">
                        <a14:foregroundMark x1="47656" y1="32813" x2="47656" y2="32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6845" y="2082207"/>
            <a:ext cx="335617" cy="33561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88" l="0" r="100000">
                        <a14:foregroundMark x1="9375" y1="28906" x2="9375" y2="28906"/>
                        <a14:foregroundMark x1="14063" y1="10938" x2="14063" y2="10938"/>
                        <a14:foregroundMark x1="47656" y1="22656" x2="47656" y2="22656"/>
                        <a14:foregroundMark x1="83594" y1="32813" x2="83594" y2="32813"/>
                        <a14:foregroundMark x1="83594" y1="9375" x2="83594" y2="9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0424" y="3949367"/>
            <a:ext cx="335576" cy="335576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3125" r="97656">
                        <a14:foregroundMark x1="44531" y1="25781" x2="44531" y2="257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348" y="4121982"/>
            <a:ext cx="795824" cy="795824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93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5641" y="3730608"/>
            <a:ext cx="244776" cy="244776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8890490" y="1258278"/>
            <a:ext cx="2935358" cy="39384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43057" y="5076516"/>
            <a:ext cx="1464868" cy="1428846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8565326" y="2203396"/>
            <a:ext cx="246218" cy="236327"/>
          </a:xfrm>
          <a:prstGeom prst="ellipse">
            <a:avLst/>
          </a:prstGeom>
          <a:solidFill>
            <a:srgbClr val="CDD4E0"/>
          </a:solidFill>
          <a:ln>
            <a:solidFill>
              <a:srgbClr val="CDD4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8561406" y="3002481"/>
            <a:ext cx="246218" cy="236327"/>
          </a:xfrm>
          <a:prstGeom prst="ellipse">
            <a:avLst/>
          </a:prstGeom>
          <a:solidFill>
            <a:srgbClr val="CDD4E0"/>
          </a:solidFill>
          <a:ln>
            <a:solidFill>
              <a:srgbClr val="CDD4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8561406" y="3807429"/>
            <a:ext cx="246218" cy="236327"/>
          </a:xfrm>
          <a:prstGeom prst="ellipse">
            <a:avLst/>
          </a:prstGeom>
          <a:solidFill>
            <a:srgbClr val="CDD4E0"/>
          </a:solidFill>
          <a:ln>
            <a:solidFill>
              <a:srgbClr val="CDD4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8890489" y="1439004"/>
            <a:ext cx="255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2022 </a:t>
            </a: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: Internationalisation</a:t>
            </a: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93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9763" y="4768085"/>
            <a:ext cx="291842" cy="291842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3770980" y="4638894"/>
            <a:ext cx="196507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Fonds social européen</a:t>
            </a:r>
          </a:p>
          <a:p>
            <a:r>
              <a:rPr lang="fr-FR" sz="105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Jusqu’à 50% des fonds du projet</a:t>
            </a:r>
            <a:endParaRPr lang="fr-FR" sz="16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9681">
                        <a14:foregroundMark x1="83706" y1="68530" x2="83706" y2="685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7752" y="3336420"/>
            <a:ext cx="465620" cy="465620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9453372" y="3274698"/>
            <a:ext cx="2302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Ajout de nouvelles langues des signes</a:t>
            </a:r>
            <a:endParaRPr lang="fr-FR" sz="105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3" b="100000" l="0" r="100000">
                        <a14:foregroundMark x1="47656" y1="32813" x2="47656" y2="32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5311" y="2065703"/>
            <a:ext cx="335617" cy="335617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9369885" y="2061643"/>
            <a:ext cx="3172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Objectif : 1000 ventes</a:t>
            </a:r>
            <a:endParaRPr lang="fr-FR" sz="105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9443271" y="2670704"/>
            <a:ext cx="3172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5</a:t>
            </a:r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employés</a:t>
            </a:r>
            <a:endParaRPr lang="fr-FR" sz="105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2880" y="2681221"/>
            <a:ext cx="315365" cy="315365"/>
          </a:xfrm>
          <a:prstGeom prst="rect">
            <a:avLst/>
          </a:prstGeom>
        </p:spPr>
      </p:pic>
      <p:pic>
        <p:nvPicPr>
          <p:cNvPr id="56" name="Picture 12" descr="Résultat de recherche d'images pour &quot;sales png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311" y="4737076"/>
            <a:ext cx="416307" cy="3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ZoneTexte 56"/>
          <p:cNvSpPr txBox="1"/>
          <p:nvPr/>
        </p:nvSpPr>
        <p:spPr>
          <a:xfrm>
            <a:off x="9412653" y="4612486"/>
            <a:ext cx="2413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Résultat : </a:t>
            </a:r>
          </a:p>
          <a:p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+150 000 € après 8 ans</a:t>
            </a:r>
            <a:endParaRPr lang="fr-FR" sz="105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6347470" y="5394199"/>
            <a:ext cx="4310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Retour sur investissement :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219" l="0" r="100000">
                        <a14:foregroundMark x1="46875" y1="82813" x2="46875" y2="82813"/>
                        <a14:foregroundMark x1="3906" y1="57813" x2="3906" y2="57813"/>
                        <a14:foregroundMark x1="3906" y1="64844" x2="3906" y2="64844"/>
                        <a14:foregroundMark x1="9375" y1="74219" x2="9375" y2="74219"/>
                        <a14:foregroundMark x1="15625" y1="84375" x2="15625" y2="84375"/>
                        <a14:foregroundMark x1="22656" y1="89844" x2="22656" y2="89844"/>
                        <a14:foregroundMark x1="29688" y1="93750" x2="29688" y2="93750"/>
                        <a14:foregroundMark x1="39063" y1="96094" x2="39063" y2="96094"/>
                        <a14:foregroundMark x1="50781" y1="96094" x2="50781" y2="96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303" y="5379831"/>
            <a:ext cx="436388" cy="436388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93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7465" y="5491756"/>
            <a:ext cx="162064" cy="162064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254491" y="5639240"/>
            <a:ext cx="5937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Impact sociétal engendré  </a:t>
            </a:r>
            <a:r>
              <a:rPr lang="fr-FR" sz="12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(+ </a:t>
            </a:r>
            <a:r>
              <a:rPr lang="fr-FR" sz="12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10% de sourds scolarisés horizon </a:t>
            </a:r>
            <a:r>
              <a:rPr lang="fr-FR" sz="12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2024) </a:t>
            </a:r>
            <a:endParaRPr lang="fr-FR" sz="1200" b="1" dirty="0" smtClean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  <a:p>
            <a:r>
              <a:rPr lang="fr-FR" sz="12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Prise </a:t>
            </a:r>
            <a:r>
              <a:rPr lang="fr-FR" sz="1200" b="1" dirty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de valeur de </a:t>
            </a:r>
            <a:r>
              <a:rPr lang="fr-FR" sz="12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l’entreprise</a:t>
            </a:r>
          </a:p>
          <a:p>
            <a:r>
              <a:rPr lang="fr-FR" sz="12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Dividende</a:t>
            </a:r>
            <a:endParaRPr lang="fr-FR" sz="12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65" name="Image 64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1719" b="89844" l="0" r="96875">
                        <a14:foregroundMark x1="81250" y1="21094" x2="81250" y2="21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1906" y="3778626"/>
            <a:ext cx="414245" cy="414245"/>
          </a:xfrm>
          <a:prstGeom prst="rect">
            <a:avLst/>
          </a:prstGeom>
        </p:spPr>
      </p:pic>
      <p:sp>
        <p:nvSpPr>
          <p:cNvPr id="66" name="ZoneTexte 65"/>
          <p:cNvSpPr txBox="1"/>
          <p:nvPr/>
        </p:nvSpPr>
        <p:spPr>
          <a:xfrm>
            <a:off x="6379030" y="3689311"/>
            <a:ext cx="1936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Union avec </a:t>
            </a:r>
            <a:r>
              <a:rPr lang="fr-FR" sz="1600" b="1" dirty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traducteur </a:t>
            </a:r>
            <a:r>
              <a:rPr lang="fr-FR" sz="1600" b="1" dirty="0" err="1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LSF</a:t>
            </a:r>
            <a:r>
              <a:rPr lang="fr-FR" sz="1600" b="1" dirty="0" err="1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Wingdings" panose="05000000000000000000" pitchFamily="2" charset="2"/>
              </a:rPr>
              <a:t></a:t>
            </a:r>
            <a:r>
              <a:rPr lang="fr-FR" sz="1600" b="1" dirty="0" err="1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Wingdings" panose="05000000000000000000" pitchFamily="2" charset="2"/>
              </a:rPr>
              <a:t>oral</a:t>
            </a:r>
            <a:endParaRPr lang="fr-FR" sz="16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9467466" y="3997522"/>
            <a:ext cx="22886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2</a:t>
            </a:r>
            <a:r>
              <a:rPr lang="fr-FR" sz="1600" b="1" baseline="30000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nde</a:t>
            </a:r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levée de fond </a:t>
            </a:r>
          </a:p>
          <a:p>
            <a:r>
              <a:rPr lang="fr-FR" sz="10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En vue de l’internationalisation</a:t>
            </a:r>
            <a:endParaRPr lang="fr-FR" sz="6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93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9086" y="4097145"/>
            <a:ext cx="291842" cy="2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7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ulle rectangulaire à coins arrondis 16"/>
          <p:cNvSpPr/>
          <p:nvPr/>
        </p:nvSpPr>
        <p:spPr>
          <a:xfrm>
            <a:off x="4512733" y="4574971"/>
            <a:ext cx="6857776" cy="1708172"/>
          </a:xfrm>
          <a:prstGeom prst="wedgeRoundRectCallout">
            <a:avLst>
              <a:gd name="adj1" fmla="val 47024"/>
              <a:gd name="adj2" fmla="val 76606"/>
              <a:gd name="adj3" fmla="val 16667"/>
            </a:avLst>
          </a:prstGeom>
          <a:solidFill>
            <a:srgbClr val="89BCEE"/>
          </a:solidFill>
          <a:ln>
            <a:solidFill>
              <a:srgbClr val="85BA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Bulle rectangulaire à coins arrondis 22"/>
          <p:cNvSpPr/>
          <p:nvPr/>
        </p:nvSpPr>
        <p:spPr>
          <a:xfrm>
            <a:off x="4512733" y="1344606"/>
            <a:ext cx="6394690" cy="1465137"/>
          </a:xfrm>
          <a:prstGeom prst="wedgeRoundRectCallout">
            <a:avLst>
              <a:gd name="adj1" fmla="val 47024"/>
              <a:gd name="adj2" fmla="val 76606"/>
              <a:gd name="adj3" fmla="val 16667"/>
            </a:avLst>
          </a:prstGeom>
          <a:solidFill>
            <a:srgbClr val="89BCEE"/>
          </a:solidFill>
          <a:ln>
            <a:solidFill>
              <a:srgbClr val="85BA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00075"/>
            <a:ext cx="10515600" cy="773562"/>
          </a:xfrm>
          <a:solidFill>
            <a:srgbClr val="85BAED"/>
          </a:solidFill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Les avis sur le projet</a:t>
            </a:r>
            <a:endParaRPr lang="fr-FR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13</a:t>
            </a:fld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4378" r="5831" b="19464"/>
          <a:stretch/>
        </p:blipFill>
        <p:spPr>
          <a:xfrm>
            <a:off x="9758612" y="371036"/>
            <a:ext cx="1611897" cy="831640"/>
          </a:xfrm>
          <a:prstGeom prst="rect">
            <a:avLst/>
          </a:prstGeom>
        </p:spPr>
      </p:pic>
      <p:sp>
        <p:nvSpPr>
          <p:cNvPr id="19" name="AutoShape 6" descr="Résultat de recherche d'images pour &quot;airbus pn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AutoShape 8" descr="Résultat de recherche d'images pour &quot;airbus png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AutoShape 10" descr="Résultat de recherche d'images pour &quot;airbus png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Bulle rectangulaire à coins arrondis 23"/>
          <p:cNvSpPr/>
          <p:nvPr/>
        </p:nvSpPr>
        <p:spPr>
          <a:xfrm>
            <a:off x="765175" y="2859535"/>
            <a:ext cx="6964679" cy="1677426"/>
          </a:xfrm>
          <a:prstGeom prst="wedgeRoundRectCallout">
            <a:avLst>
              <a:gd name="adj1" fmla="val -37149"/>
              <a:gd name="adj2" fmla="val 60777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4512733" y="1424852"/>
            <a:ext cx="6394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« </a:t>
            </a:r>
            <a:r>
              <a:rPr lang="fr-FR" sz="2000" b="1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Esign</a:t>
            </a:r>
            <a:r>
              <a:rPr lang="fr-FR" sz="20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serait précieux dans notre foyer pour communiquer avec notre fils et apprendre la LSF </a:t>
            </a:r>
            <a:r>
              <a:rPr lang="fr-FR" sz="24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»</a:t>
            </a:r>
            <a:endParaRPr lang="fr-FR" sz="24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995607" y="2800521"/>
            <a:ext cx="6483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«Je suis ravie </a:t>
            </a:r>
            <a:r>
              <a:rPr lang="fr-FR" sz="2000" b="1" dirty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de </a:t>
            </a:r>
            <a:r>
              <a:rPr lang="fr-FR" sz="20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votre </a:t>
            </a:r>
            <a:r>
              <a:rPr lang="fr-FR" sz="2000" b="1" dirty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projet, </a:t>
            </a:r>
            <a:r>
              <a:rPr lang="fr-FR" sz="20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je pense </a:t>
            </a:r>
            <a:r>
              <a:rPr lang="fr-FR" sz="2000" b="1" dirty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qu'il aura du succès partout</a:t>
            </a:r>
            <a:r>
              <a:rPr lang="fr-FR" sz="20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, dans les organismes </a:t>
            </a:r>
            <a:r>
              <a:rPr lang="fr-FR" sz="2000" b="1" dirty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spécialisés, </a:t>
            </a:r>
            <a:r>
              <a:rPr lang="fr-FR" sz="20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les écoles</a:t>
            </a:r>
            <a:r>
              <a:rPr lang="fr-FR" sz="2000" b="1" dirty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, </a:t>
            </a:r>
            <a:r>
              <a:rPr lang="fr-FR" sz="20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les hôpitaux et les établissements divers »</a:t>
            </a:r>
            <a:endParaRPr lang="fr-FR" sz="20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237354" y="3672625"/>
            <a:ext cx="310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Danielle, </a:t>
            </a:r>
            <a:endParaRPr lang="fr-FR" sz="16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  <a:p>
            <a:pPr algn="r"/>
            <a:r>
              <a:rPr lang="fr-FR" sz="16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mère de Sébastien, 37 ans, sourd</a:t>
            </a:r>
            <a:endParaRPr lang="fr-FR" sz="16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7591467" y="2016431"/>
            <a:ext cx="310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Sandrine, </a:t>
            </a:r>
            <a:endParaRPr lang="fr-FR" sz="16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  <a:p>
            <a:pPr algn="r"/>
            <a:r>
              <a:rPr lang="fr-FR" sz="16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mère de Medhi, 6 ans, sourd</a:t>
            </a:r>
            <a:endParaRPr lang="fr-FR" sz="16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11423" y="462794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« Quand je suis en cours sans interprète, ça me passe clairement au-dessus de la tête ! »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782044" y="5252119"/>
            <a:ext cx="310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Cyril, </a:t>
            </a:r>
            <a:endParaRPr lang="fr-FR" sz="16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  <a:p>
            <a:pPr algn="r"/>
            <a:r>
              <a:rPr lang="fr-FR" sz="16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Étudiant ingénieur, 23 ans, sourd</a:t>
            </a:r>
            <a:endParaRPr lang="fr-FR" sz="16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1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838200" y="3767061"/>
            <a:ext cx="5304183" cy="2255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838200" y="1446005"/>
            <a:ext cx="5304183" cy="2229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6203097" y="3767062"/>
            <a:ext cx="5167412" cy="2255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6203097" y="1446005"/>
            <a:ext cx="5167413" cy="2229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00075"/>
            <a:ext cx="10515600" cy="773562"/>
          </a:xfrm>
          <a:solidFill>
            <a:srgbClr val="85BAED"/>
          </a:solidFill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Conclusion</a:t>
            </a:r>
            <a:endParaRPr lang="fr-FR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14</a:t>
            </a:fld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4378" r="5831" b="19464"/>
          <a:stretch/>
        </p:blipFill>
        <p:spPr>
          <a:xfrm>
            <a:off x="9758612" y="371036"/>
            <a:ext cx="1611897" cy="83164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649255" y="1742421"/>
            <a:ext cx="240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Innovation</a:t>
            </a:r>
            <a:endParaRPr lang="fr-FR" sz="28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9" name="AutoShape 6" descr="Résultat de recherche d'images pour &quot;airbus pn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AutoShape 8" descr="Résultat de recherche d'images pour &quot;airbus png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AutoShape 10" descr="Résultat de recherche d'images pour &quot;airbus png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7656" y1="85938" x2="47656" y2="85938"/>
                        <a14:foregroundMark x1="54688" y1="96094" x2="54688" y2="96094"/>
                        <a14:foregroundMark x1="76563" y1="76563" x2="76563" y2="76563"/>
                        <a14:foregroundMark x1="85938" y1="49219" x2="85938" y2="49219"/>
                        <a14:foregroundMark x1="76563" y1="22656" x2="76563" y2="22656"/>
                        <a14:foregroundMark x1="48438" y1="12500" x2="48438" y2="12500"/>
                        <a14:foregroundMark x1="21875" y1="21875" x2="21875" y2="21875"/>
                        <a14:foregroundMark x1="14063" y1="48438" x2="14063" y2="48438"/>
                        <a14:foregroundMark x1="23438" y1="74219" x2="23438" y2="74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883" y="1528900"/>
            <a:ext cx="661182" cy="661182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6341473" y="1681622"/>
            <a:ext cx="4078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Impact sociétal majeur</a:t>
            </a:r>
            <a:endParaRPr lang="fr-FR" sz="28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648122" y="4221102"/>
            <a:ext cx="4431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Besoin en financement  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71" b="86964" l="0" r="97619">
                        <a14:foregroundMark x1="29138" y1="26073" x2="29138" y2="26073"/>
                        <a14:foregroundMark x1="36395" y1="26898" x2="36395" y2="26898"/>
                        <a14:foregroundMark x1="20295" y1="26898" x2="20295" y2="26898"/>
                        <a14:foregroundMark x1="13039" y1="26898" x2="13039" y2="26898"/>
                        <a14:foregroundMark x1="48073" y1="52310" x2="45125" y2="48680"/>
                        <a14:foregroundMark x1="58277" y1="53630" x2="58277" y2="53630"/>
                        <a14:foregroundMark x1="35374" y1="57921" x2="35374" y2="57921"/>
                        <a14:foregroundMark x1="29592" y1="42409" x2="35374" y2="55776"/>
                        <a14:foregroundMark x1="65533" y1="43069" x2="65986" y2="59406"/>
                        <a14:foregroundMark x1="80159" y1="51650" x2="80159" y2="46700"/>
                        <a14:foregroundMark x1="61338" y1="31683" x2="61338" y2="31683"/>
                        <a14:foregroundMark x1="57256" y1="76238" x2="57256" y2="76238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4378" r="5831" b="19464"/>
          <a:stretch/>
        </p:blipFill>
        <p:spPr>
          <a:xfrm>
            <a:off x="4992375" y="3015050"/>
            <a:ext cx="2424886" cy="125109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393" y1="73003" x2="79393" y2="73003"/>
                        <a14:foregroundMark x1="93291" y1="69808" x2="93291" y2="69808"/>
                        <a14:foregroundMark x1="89297" y1="41374" x2="89297" y2="41374"/>
                        <a14:foregroundMark x1="71246" y1="34505" x2="71246" y2="34505"/>
                        <a14:foregroundMark x1="55272" y1="25559" x2="55272" y2="25559"/>
                        <a14:foregroundMark x1="29233" y1="31949" x2="29233" y2="31949"/>
                        <a14:foregroundMark x1="10064" y1="40575" x2="10064" y2="40575"/>
                        <a14:foregroundMark x1="5751" y1="60224" x2="5751" y2="60224"/>
                        <a14:foregroundMark x1="19010" y1="61502" x2="19010" y2="6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0243" y="1529746"/>
            <a:ext cx="826973" cy="82697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848344" y="2265641"/>
            <a:ext cx="52359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Technologique</a:t>
            </a:r>
          </a:p>
          <a:p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D’usage</a:t>
            </a:r>
          </a:p>
          <a:p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De modèle</a:t>
            </a:r>
            <a:endParaRPr lang="fr-FR" sz="1100" dirty="0">
              <a:solidFill>
                <a:schemeClr val="tx1">
                  <a:lumMod val="85000"/>
                  <a:lumOff val="1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0543" y1="16773" x2="60543" y2="16773"/>
                        <a14:foregroundMark x1="59904" y1="24121" x2="59904" y2="24121"/>
                        <a14:foregroundMark x1="59105" y1="32109" x2="59105" y2="32109"/>
                        <a14:foregroundMark x1="59425" y1="39457" x2="59425" y2="39457"/>
                        <a14:foregroundMark x1="54153" y1="46645" x2="54153" y2="46645"/>
                        <a14:foregroundMark x1="87540" y1="44409" x2="87540" y2="44409"/>
                        <a14:foregroundMark x1="89776" y1="55591" x2="89776" y2="55591"/>
                        <a14:foregroundMark x1="86102" y1="65815" x2="86102" y2="65815"/>
                        <a14:foregroundMark x1="82268" y1="74760" x2="82268" y2="74760"/>
                        <a14:foregroundMark x1="79712" y1="85144" x2="79712" y2="85144"/>
                        <a14:foregroundMark x1="76997" y1="91853" x2="76997" y2="91853"/>
                        <a14:foregroundMark x1="36741" y1="76518" x2="36741" y2="76518"/>
                        <a14:foregroundMark x1="36741" y1="70767" x2="36741" y2="70767"/>
                        <a14:foregroundMark x1="36741" y1="61502" x2="36741" y2="61502"/>
                        <a14:foregroundMark x1="36422" y1="53035" x2="36422" y2="53035"/>
                        <a14:foregroundMark x1="36422" y1="42971" x2="36422" y2="42971"/>
                        <a14:foregroundMark x1="36262" y1="35623" x2="36262" y2="356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691" y="4049377"/>
            <a:ext cx="607889" cy="607889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1" b="100000" l="1563" r="100000">
                        <a14:foregroundMark x1="24219" y1="7813" x2="24219" y2="7813"/>
                        <a14:foregroundMark x1="18750" y1="55469" x2="18750" y2="55469"/>
                        <a14:foregroundMark x1="52344" y1="82031" x2="52344" y2="820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6034" y="3867729"/>
            <a:ext cx="661182" cy="661182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6968931" y="4208830"/>
            <a:ext cx="3947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Avez vous des questions ? </a:t>
            </a:r>
            <a:endParaRPr lang="fr-FR" sz="28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6769" y="4853884"/>
            <a:ext cx="4294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En 2017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, 40 000€</a:t>
            </a:r>
          </a:p>
          <a:p>
            <a:r>
              <a:rPr lang="fr-F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 l’horizon 2024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, 2</a:t>
            </a:r>
            <a:r>
              <a:rPr lang="fr-FR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nde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levée de fond</a:t>
            </a:r>
            <a:endParaRPr lang="fr-FR" sz="1100" dirty="0">
              <a:solidFill>
                <a:schemeClr val="tx1">
                  <a:lumMod val="85000"/>
                  <a:lumOff val="1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849029" y="2204842"/>
            <a:ext cx="41132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Amélioration de l’intégration des personnes sourdes</a:t>
            </a:r>
          </a:p>
          <a:p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Enrichissement et unification de la LSF</a:t>
            </a:r>
            <a:endParaRPr lang="fr-FR" sz="1100" dirty="0">
              <a:solidFill>
                <a:schemeClr val="tx1">
                  <a:lumMod val="85000"/>
                  <a:lumOff val="1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51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04/04/2017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2</a:t>
            </a:fld>
            <a:endParaRPr lang="fr-FR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838200" y="365126"/>
            <a:ext cx="10515600" cy="773562"/>
          </a:xfrm>
          <a:prstGeom prst="rect">
            <a:avLst/>
          </a:prstGeom>
          <a:solidFill>
            <a:srgbClr val="85BAE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Etat de la situation</a:t>
            </a:r>
            <a:endParaRPr lang="fr-FR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199" y="1286933"/>
            <a:ext cx="2480733" cy="49240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100666" y="3456588"/>
            <a:ext cx="201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110 000</a:t>
            </a:r>
            <a:endParaRPr lang="fr-FR" sz="32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89065" y="3548920"/>
            <a:ext cx="5367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Pratiquants de la langue des signes française (LSF)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270026" y="2198734"/>
            <a:ext cx="1771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370 000</a:t>
            </a:r>
            <a:endParaRPr lang="fr-FR" sz="32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489065" y="2130902"/>
            <a:ext cx="5121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Personnes atteintes de surdité sévère : Perte au delà de 70db 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408" y="1513431"/>
            <a:ext cx="2489653" cy="433700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70866" y="4720717"/>
            <a:ext cx="1871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1</a:t>
            </a:r>
            <a:r>
              <a:rPr lang="fr-FR" sz="32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0 %</a:t>
            </a:r>
            <a:endParaRPr lang="fr-FR" sz="32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581400" y="4813049"/>
            <a:ext cx="551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Des jeunes sourds accèdent aux études supérieures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4378" r="5831" b="19464"/>
          <a:stretch/>
        </p:blipFill>
        <p:spPr>
          <a:xfrm>
            <a:off x="9758612" y="365126"/>
            <a:ext cx="1611897" cy="83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04/04/2017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3</a:t>
            </a:fld>
            <a:endParaRPr lang="fr-FR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838200" y="365126"/>
            <a:ext cx="10515600" cy="773562"/>
          </a:xfrm>
          <a:prstGeom prst="rect">
            <a:avLst/>
          </a:prstGeom>
          <a:solidFill>
            <a:srgbClr val="85BAE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Etat de la situation</a:t>
            </a:r>
            <a:endParaRPr lang="fr-FR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199" y="1286933"/>
            <a:ext cx="2480733" cy="49240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184144" y="4746485"/>
            <a:ext cx="1871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80 %</a:t>
            </a:r>
            <a:endParaRPr lang="fr-FR" sz="32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487431" y="4892867"/>
            <a:ext cx="551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Des personnes sourdes sont illettrées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142998" y="2076872"/>
            <a:ext cx="1871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850€</a:t>
            </a:r>
            <a:endParaRPr lang="fr-FR" sz="32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487431" y="2167642"/>
            <a:ext cx="854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Pour 2 heures d’interprétariat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102419" y="3464922"/>
            <a:ext cx="2034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80 000€</a:t>
            </a:r>
            <a:endParaRPr lang="fr-FR" sz="32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487431" y="3557254"/>
            <a:ext cx="2460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De besoin annuel 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4378" r="5831" b="19464"/>
          <a:stretch/>
        </p:blipFill>
        <p:spPr>
          <a:xfrm>
            <a:off x="9758612" y="365126"/>
            <a:ext cx="1611897" cy="837550"/>
          </a:xfrm>
          <a:prstGeom prst="rect">
            <a:avLst/>
          </a:prstGeom>
        </p:spPr>
      </p:pic>
      <p:sp>
        <p:nvSpPr>
          <p:cNvPr id="2" name="Bulle rectangulaire à coins arrondis 1"/>
          <p:cNvSpPr/>
          <p:nvPr/>
        </p:nvSpPr>
        <p:spPr>
          <a:xfrm>
            <a:off x="8050098" y="1454727"/>
            <a:ext cx="3148871" cy="4301184"/>
          </a:xfrm>
          <a:prstGeom prst="wedgeRoundRectCallout">
            <a:avLst>
              <a:gd name="adj1" fmla="val -37149"/>
              <a:gd name="adj2" fmla="val 60777"/>
              <a:gd name="adj3" fmla="val 16667"/>
            </a:avLst>
          </a:prstGeom>
          <a:solidFill>
            <a:srgbClr val="89BCEE"/>
          </a:solidFill>
          <a:ln>
            <a:solidFill>
              <a:srgbClr val="85BA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8061348" y="1803929"/>
            <a:ext cx="3189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« Beaucoup de sourds ne connaissent que la langue des signes, le sous-titrage est inutile »</a:t>
            </a:r>
            <a:endParaRPr lang="fr-FR" sz="24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061349" y="4500263"/>
            <a:ext cx="3105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sz="16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Danielle, </a:t>
            </a:r>
            <a:endParaRPr lang="fr-FR" sz="16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  <a:p>
            <a:pPr algn="r">
              <a:lnSpc>
                <a:spcPct val="150000"/>
              </a:lnSpc>
            </a:pPr>
            <a:r>
              <a:rPr lang="fr-FR" sz="16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mère de Sébastien, 37 ans, sourd</a:t>
            </a:r>
            <a:endParaRPr lang="fr-FR" sz="16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5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58564" y="1917585"/>
            <a:ext cx="5109199" cy="4450156"/>
          </a:xfrm>
          <a:prstGeom prst="rect">
            <a:avLst/>
          </a:prstGeom>
          <a:solidFill>
            <a:srgbClr val="E4F2FF"/>
          </a:solidFill>
          <a:ln>
            <a:solidFill>
              <a:srgbClr val="E4F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221199" y="1906194"/>
            <a:ext cx="5132601" cy="4450157"/>
          </a:xfrm>
          <a:prstGeom prst="rect">
            <a:avLst/>
          </a:prstGeom>
          <a:solidFill>
            <a:srgbClr val="D6DCE6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04/04/2017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4</a:t>
            </a:fld>
            <a:endParaRPr lang="fr-FR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838200" y="421525"/>
            <a:ext cx="10515600" cy="773562"/>
          </a:xfrm>
          <a:prstGeom prst="rect">
            <a:avLst/>
          </a:prstGeom>
          <a:solidFill>
            <a:srgbClr val="85BAE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Value proposition</a:t>
            </a:r>
            <a:endParaRPr lang="fr-FR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838200" y="1280077"/>
            <a:ext cx="10515600" cy="5411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838200" y="1259357"/>
            <a:ext cx="4791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Business model </a:t>
            </a:r>
            <a:r>
              <a:rPr lang="fr-FR" sz="28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multi-face</a:t>
            </a:r>
            <a:endParaRPr lang="fr-FR" sz="28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125654" y="3154146"/>
            <a:ext cx="44066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Traducteur</a:t>
            </a:r>
          </a:p>
          <a:p>
            <a:endParaRPr lang="fr-FR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Langue orale        LSF </a:t>
            </a:r>
          </a:p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par affichage holographique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286" b="84416" l="19626" r="81308">
                        <a14:foregroundMark x1="39252" y1="76623" x2="39252" y2="76623"/>
                        <a14:foregroundMark x1="46729" y1="66234" x2="46729" y2="66234"/>
                        <a14:foregroundMark x1="37850" y1="37662" x2="37850" y2="37662"/>
                        <a14:foregroundMark x1="60280" y1="50649" x2="60280" y2="50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69" t="14838" r="18665" b="15535"/>
          <a:stretch/>
        </p:blipFill>
        <p:spPr>
          <a:xfrm>
            <a:off x="1037987" y="3091244"/>
            <a:ext cx="929557" cy="756039"/>
          </a:xfrm>
          <a:prstGeom prst="rect">
            <a:avLst/>
          </a:prstGeom>
        </p:spPr>
      </p:pic>
      <p:sp>
        <p:nvSpPr>
          <p:cNvPr id="21" name="Flèche vers la droite 20"/>
          <p:cNvSpPr/>
          <p:nvPr/>
        </p:nvSpPr>
        <p:spPr>
          <a:xfrm>
            <a:off x="3837432" y="4004309"/>
            <a:ext cx="324255" cy="168935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7587489" y="3131553"/>
            <a:ext cx="3663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Réseau </a:t>
            </a:r>
            <a:r>
              <a:rPr lang="fr-FR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social </a:t>
            </a:r>
          </a:p>
          <a:p>
            <a:endParaRPr lang="fr-FR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rassemblant la communauté sourde et pratiquant LSF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4531" y1="30469" x2="44531" y2="30469"/>
                        <a14:foregroundMark x1="18750" y1="42188" x2="18750" y2="42188"/>
                        <a14:foregroundMark x1="10938" y1="67969" x2="10938" y2="67969"/>
                        <a14:foregroundMark x1="78125" y1="41406" x2="78125" y2="41406"/>
                        <a14:foregroundMark x1="85938" y1="67188" x2="85938" y2="67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8059" y="3072979"/>
            <a:ext cx="792570" cy="79257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4378" r="5831" b="19464"/>
          <a:stretch/>
        </p:blipFill>
        <p:spPr>
          <a:xfrm>
            <a:off x="9758612" y="371036"/>
            <a:ext cx="1611897" cy="831640"/>
          </a:xfrm>
          <a:prstGeom prst="rect">
            <a:avLst/>
          </a:prstGeom>
        </p:spPr>
      </p:pic>
      <p:sp>
        <p:nvSpPr>
          <p:cNvPr id="11" name="Triangle 10"/>
          <p:cNvSpPr/>
          <p:nvPr/>
        </p:nvSpPr>
        <p:spPr>
          <a:xfrm rot="5400000">
            <a:off x="6134893" y="1992498"/>
            <a:ext cx="801661" cy="629053"/>
          </a:xfrm>
          <a:prstGeom prst="triangle">
            <a:avLst/>
          </a:prstGeom>
          <a:solidFill>
            <a:srgbClr val="E4F2FF"/>
          </a:solidFill>
          <a:ln>
            <a:solidFill>
              <a:srgbClr val="E4F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riangle 21"/>
          <p:cNvSpPr/>
          <p:nvPr/>
        </p:nvSpPr>
        <p:spPr>
          <a:xfrm rot="16200000">
            <a:off x="5252406" y="5652384"/>
            <a:ext cx="801661" cy="629053"/>
          </a:xfrm>
          <a:prstGeom prst="triangle">
            <a:avLst/>
          </a:prstGeom>
          <a:solidFill>
            <a:srgbClr val="CDD4E0"/>
          </a:solidFill>
          <a:ln>
            <a:solidFill>
              <a:srgbClr val="CDD4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97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04/04/2017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5</a:t>
            </a:fld>
            <a:endParaRPr lang="fr-FR"/>
          </a:p>
        </p:txBody>
      </p:sp>
      <p:pic>
        <p:nvPicPr>
          <p:cNvPr id="3" name="Video_Esig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8533" y="1253165"/>
            <a:ext cx="9086027" cy="5110774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838200" y="421525"/>
            <a:ext cx="10515600" cy="773562"/>
          </a:xfrm>
          <a:prstGeom prst="rect">
            <a:avLst/>
          </a:prstGeom>
          <a:solidFill>
            <a:srgbClr val="85BAE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Voici une démonstration</a:t>
            </a:r>
            <a:endParaRPr lang="fr-FR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4378" r="5831" b="19464"/>
          <a:stretch/>
        </p:blipFill>
        <p:spPr>
          <a:xfrm>
            <a:off x="9758612" y="371036"/>
            <a:ext cx="1611897" cy="83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7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04/04/2017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6</a:t>
            </a:fld>
            <a:endParaRPr lang="fr-FR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838200" y="421525"/>
            <a:ext cx="10515600" cy="773562"/>
          </a:xfrm>
          <a:prstGeom prst="rect">
            <a:avLst/>
          </a:prstGeom>
          <a:solidFill>
            <a:srgbClr val="85BAE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Value proposition</a:t>
            </a:r>
            <a:endParaRPr lang="fr-FR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838200" y="1280077"/>
            <a:ext cx="10515600" cy="5411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 descr=":\Users\b.fromont\Downloads\13472296_10206528774808853_863013762_n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5" t="8613" r="13142" b="13501"/>
          <a:stretch/>
        </p:blipFill>
        <p:spPr bwMode="auto">
          <a:xfrm>
            <a:off x="2352060" y="1968672"/>
            <a:ext cx="7406552" cy="44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838200" y="1259357"/>
            <a:ext cx="667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Traducteur oral 	</a:t>
            </a:r>
            <a:r>
              <a:rPr lang="fr-FR" sz="28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	LSF</a:t>
            </a:r>
            <a:endParaRPr lang="fr-FR" sz="28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4378" r="5831" b="19464"/>
          <a:stretch/>
        </p:blipFill>
        <p:spPr>
          <a:xfrm>
            <a:off x="9758612" y="371036"/>
            <a:ext cx="1611897" cy="831640"/>
          </a:xfrm>
          <a:prstGeom prst="rect">
            <a:avLst/>
          </a:prstGeom>
        </p:spPr>
      </p:pic>
      <p:sp>
        <p:nvSpPr>
          <p:cNvPr id="14" name="Flèche vers la droite 13"/>
          <p:cNvSpPr/>
          <p:nvPr/>
        </p:nvSpPr>
        <p:spPr>
          <a:xfrm>
            <a:off x="3851953" y="1466172"/>
            <a:ext cx="324255" cy="168935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7813411" y="2908662"/>
            <a:ext cx="159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Professeur</a:t>
            </a:r>
            <a:endParaRPr lang="fr-FR" sz="20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352060" y="6075633"/>
            <a:ext cx="237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Personne sourde</a:t>
            </a:r>
            <a:endParaRPr lang="fr-FR" sz="20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629487" y="4569910"/>
            <a:ext cx="1884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Hologramme de la traduction</a:t>
            </a:r>
            <a:endParaRPr lang="fr-FR" sz="20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à coins arrondis 68"/>
          <p:cNvSpPr/>
          <p:nvPr/>
        </p:nvSpPr>
        <p:spPr>
          <a:xfrm>
            <a:off x="6856156" y="6485820"/>
            <a:ext cx="2487784" cy="374016"/>
          </a:xfrm>
          <a:prstGeom prst="roundRect">
            <a:avLst>
              <a:gd name="adj" fmla="val 210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9343941" y="6485820"/>
            <a:ext cx="2848059" cy="378451"/>
          </a:xfrm>
          <a:prstGeom prst="roundRect">
            <a:avLst>
              <a:gd name="adj" fmla="val 2069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2092" y="367538"/>
            <a:ext cx="12192000" cy="43775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" b="100000" l="227" r="99206">
                        <a14:foregroundMark x1="45011" y1="45875" x2="51020" y2="56601"/>
                        <a14:foregroundMark x1="59751" y1="39769" x2="59751" y2="57261"/>
                        <a14:foregroundMark x1="67687" y1="42409" x2="67687" y2="58251"/>
                        <a14:foregroundMark x1="81519" y1="43564" x2="81519" y2="57921"/>
                        <a14:foregroundMark x1="12698" y1="23432" x2="12698" y2="23432"/>
                        <a14:foregroundMark x1="21088" y1="24917" x2="21088" y2="24917"/>
                        <a14:foregroundMark x1="28798" y1="25743" x2="28798" y2="25743"/>
                        <a14:foregroundMark x1="37302" y1="27393" x2="37302" y2="27393"/>
                        <a14:foregroundMark x1="14626" y1="48845" x2="14626" y2="48845"/>
                        <a14:foregroundMark x1="49660" y1="31188" x2="86168" y2="31683"/>
                        <a14:foregroundMark x1="91610" y1="39274" x2="91043" y2="66337"/>
                        <a14:foregroundMark x1="48753" y1="75578" x2="71429" y2="75908"/>
                        <a14:backgroundMark x1="83673" y1="46370" x2="84240" y2="49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9" y="353270"/>
            <a:ext cx="678753" cy="4663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182" r="154"/>
          <a:stretch/>
        </p:blipFill>
        <p:spPr>
          <a:xfrm>
            <a:off x="0" y="1937"/>
            <a:ext cx="12192000" cy="3545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87180" y="104890"/>
            <a:ext cx="1017639" cy="147484"/>
          </a:xfrm>
          <a:prstGeom prst="rect">
            <a:avLst/>
          </a:prstGeom>
          <a:solidFill>
            <a:srgbClr val="F6F6F6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335842" y="49560"/>
            <a:ext cx="15203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latin typeface="Helvetica" charset="0"/>
                <a:ea typeface="Helvetica" charset="0"/>
                <a:cs typeface="Helvetica" charset="0"/>
              </a:rPr>
              <a:t>http://</a:t>
            </a:r>
            <a:r>
              <a:rPr lang="fr-FR" sz="1050" dirty="0" err="1" smtClean="0">
                <a:latin typeface="Helvetica" charset="0"/>
                <a:ea typeface="Helvetica" charset="0"/>
                <a:cs typeface="Helvetica" charset="0"/>
              </a:rPr>
              <a:t>www.esign.com</a:t>
            </a:r>
            <a:endParaRPr lang="fr-FR" sz="105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656" y1="81250" x2="47656" y2="81250"/>
                        <a14:foregroundMark x1="64844" y1="68750" x2="64844" y2="6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33342" y="466127"/>
            <a:ext cx="264194" cy="26419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041780" y="1043998"/>
            <a:ext cx="6175280" cy="538949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9405985" y="6485820"/>
            <a:ext cx="16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Inbox</a:t>
            </a:r>
            <a:endParaRPr lang="fr-FR" sz="16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064435" y="6119222"/>
            <a:ext cx="6152625" cy="31427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à coins arrondis 33"/>
          <p:cNvSpPr/>
          <p:nvPr/>
        </p:nvSpPr>
        <p:spPr>
          <a:xfrm>
            <a:off x="7740445" y="6146688"/>
            <a:ext cx="1419042" cy="25633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1723" y="6145860"/>
            <a:ext cx="236486" cy="236486"/>
          </a:xfrm>
          <a:prstGeom prst="rect">
            <a:avLst/>
          </a:prstGeom>
        </p:spPr>
      </p:pic>
      <p:sp>
        <p:nvSpPr>
          <p:cNvPr id="70" name="ZoneTexte 69"/>
          <p:cNvSpPr txBox="1"/>
          <p:nvPr/>
        </p:nvSpPr>
        <p:spPr>
          <a:xfrm>
            <a:off x="6902381" y="6494148"/>
            <a:ext cx="1837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Henry Fitzgerald</a:t>
            </a:r>
            <a:endParaRPr lang="fr-FR" sz="16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11901100" y="6589665"/>
            <a:ext cx="138442" cy="14752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70"/>
          <p:cNvSpPr txBox="1"/>
          <p:nvPr/>
        </p:nvSpPr>
        <p:spPr>
          <a:xfrm>
            <a:off x="10489021" y="6507245"/>
            <a:ext cx="1412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smtClean="0">
                <a:solidFill>
                  <a:schemeClr val="bg1">
                    <a:lumMod val="65000"/>
                  </a:schemeClr>
                </a:solidFill>
              </a:rPr>
              <a:t>Online </a:t>
            </a:r>
            <a:endParaRPr lang="fr-FR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834489" y="473170"/>
            <a:ext cx="6280811" cy="2200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ZoneTexte 96"/>
          <p:cNvSpPr txBox="1"/>
          <p:nvPr/>
        </p:nvSpPr>
        <p:spPr>
          <a:xfrm>
            <a:off x="1821005" y="439079"/>
            <a:ext cx="5578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>
                <a:solidFill>
                  <a:schemeClr val="bg1">
                    <a:lumMod val="65000"/>
                  </a:schemeClr>
                </a:solidFill>
              </a:rPr>
              <a:t>Search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bg1">
                    <a:lumMod val="65000"/>
                  </a:schemeClr>
                </a:solidFill>
              </a:rPr>
              <a:t>your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bg1">
                    <a:lumMod val="65000"/>
                  </a:schemeClr>
                </a:solidFill>
              </a:rPr>
              <a:t>friend</a:t>
            </a:r>
            <a:r>
              <a:rPr lang="mr-IN" sz="1200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8" name="Rectangle à coins arrondis 97"/>
          <p:cNvSpPr/>
          <p:nvPr/>
        </p:nvSpPr>
        <p:spPr>
          <a:xfrm>
            <a:off x="7549195" y="473171"/>
            <a:ext cx="566105" cy="2200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0" b="99840" l="0" r="99840">
                        <a14:foregroundMark x1="83706" y1="84824" x2="83706" y2="84824"/>
                        <a14:foregroundMark x1="20128" y1="34026" x2="20128" y2="34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0445" y="493494"/>
            <a:ext cx="177536" cy="177536"/>
          </a:xfrm>
          <a:prstGeom prst="rect">
            <a:avLst/>
          </a:prstGeom>
        </p:spPr>
      </p:pic>
      <p:pic>
        <p:nvPicPr>
          <p:cNvPr id="100" name="Image 99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8599" y="6542058"/>
            <a:ext cx="236486" cy="23648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00096" y="473563"/>
            <a:ext cx="254466" cy="25446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8281" y1="63281" x2="88281" y2="63281"/>
                        <a14:foregroundMark x1="18750" y1="23438" x2="18750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3127" y="471295"/>
            <a:ext cx="258619" cy="258619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344" r="96875">
                        <a14:foregroundMark x1="49219" y1="95313" x2="49219" y2="9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91365" y="472045"/>
            <a:ext cx="252358" cy="252358"/>
          </a:xfrm>
          <a:prstGeom prst="rect">
            <a:avLst/>
          </a:prstGeom>
        </p:spPr>
      </p:pic>
      <p:sp>
        <p:nvSpPr>
          <p:cNvPr id="110" name="Rectangle à coins arrondis 109"/>
          <p:cNvSpPr/>
          <p:nvPr/>
        </p:nvSpPr>
        <p:spPr>
          <a:xfrm>
            <a:off x="34621" y="1049781"/>
            <a:ext cx="2812959" cy="5808219"/>
          </a:xfrm>
          <a:prstGeom prst="roundRect">
            <a:avLst>
              <a:gd name="adj" fmla="val 367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ZoneTexte 110"/>
          <p:cNvSpPr txBox="1"/>
          <p:nvPr/>
        </p:nvSpPr>
        <p:spPr>
          <a:xfrm>
            <a:off x="11180" y="6507210"/>
            <a:ext cx="2634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Vote for new </a:t>
            </a:r>
            <a:r>
              <a:rPr lang="fr-FR" sz="1600" b="1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signs</a:t>
            </a:r>
            <a:endParaRPr lang="fr-FR" sz="16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96665" y="1182640"/>
            <a:ext cx="2648100" cy="48908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3" name="Image 1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9" y="3139617"/>
            <a:ext cx="1613651" cy="901481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0" y="2163856"/>
            <a:ext cx="1613651" cy="904006"/>
          </a:xfrm>
          <a:prstGeom prst="rect">
            <a:avLst/>
          </a:prstGeom>
        </p:spPr>
      </p:pic>
      <p:pic>
        <p:nvPicPr>
          <p:cNvPr id="115" name="Image 1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1" y="1206281"/>
            <a:ext cx="1603334" cy="885820"/>
          </a:xfrm>
          <a:prstGeom prst="rect">
            <a:avLst/>
          </a:prstGeom>
        </p:spPr>
      </p:pic>
      <p:pic>
        <p:nvPicPr>
          <p:cNvPr id="116" name="Image 115"/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19" b="100000" l="0" r="99840">
                        <a14:foregroundMark x1="11182" y1="59105" x2="11182" y2="59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8748" y="1213930"/>
            <a:ext cx="236535" cy="236535"/>
          </a:xfrm>
          <a:prstGeom prst="rect">
            <a:avLst/>
          </a:prstGeom>
        </p:spPr>
      </p:pic>
      <p:pic>
        <p:nvPicPr>
          <p:cNvPr id="117" name="Image 116"/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882" l="160" r="100000">
                        <a14:foregroundMark x1="19968" y1="45048" x2="19968" y2="450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5461" y="1289192"/>
            <a:ext cx="235297" cy="235297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19" b="100000" l="0" r="99840">
                        <a14:foregroundMark x1="11182" y1="59105" x2="11182" y2="59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8748" y="2158613"/>
            <a:ext cx="236535" cy="236535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8882" l="160" r="100000">
                        <a14:foregroundMark x1="19968" y1="45048" x2="19968" y2="450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5461" y="2233875"/>
            <a:ext cx="235297" cy="235297"/>
          </a:xfrm>
          <a:prstGeom prst="rect">
            <a:avLst/>
          </a:prstGeom>
        </p:spPr>
      </p:pic>
      <p:pic>
        <p:nvPicPr>
          <p:cNvPr id="120" name="Image 119"/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19" b="100000" l="0" r="99840">
                        <a14:foregroundMark x1="11182" y1="59105" x2="11182" y2="59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8748" y="3171154"/>
            <a:ext cx="236535" cy="236535"/>
          </a:xfrm>
          <a:prstGeom prst="rect">
            <a:avLst/>
          </a:prstGeom>
        </p:spPr>
      </p:pic>
      <p:pic>
        <p:nvPicPr>
          <p:cNvPr id="121" name="Image 120"/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8882" l="160" r="100000">
                        <a14:foregroundMark x1="19968" y1="45048" x2="19968" y2="450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5461" y="3246416"/>
            <a:ext cx="235297" cy="235297"/>
          </a:xfrm>
          <a:prstGeom prst="rect">
            <a:avLst/>
          </a:prstGeom>
        </p:spPr>
      </p:pic>
      <p:sp>
        <p:nvSpPr>
          <p:cNvPr id="122" name="ZoneTexte 121"/>
          <p:cNvSpPr txBox="1"/>
          <p:nvPr/>
        </p:nvSpPr>
        <p:spPr>
          <a:xfrm>
            <a:off x="1782310" y="1531745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1D4999"/>
                </a:solidFill>
                <a:latin typeface="Helvetica" charset="0"/>
                <a:ea typeface="Helvetica" charset="0"/>
                <a:cs typeface="Helvetica" charset="0"/>
              </a:rPr>
              <a:t>2314</a:t>
            </a:r>
            <a:endParaRPr lang="fr-FR" sz="700" b="1" dirty="0">
              <a:solidFill>
                <a:srgbClr val="1D499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1786037" y="2473500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1D4999"/>
                </a:solidFill>
                <a:latin typeface="Helvetica" charset="0"/>
                <a:ea typeface="Helvetica" charset="0"/>
                <a:cs typeface="Helvetica" charset="0"/>
              </a:rPr>
              <a:t>1722</a:t>
            </a:r>
            <a:endParaRPr lang="fr-FR" sz="700" b="1" dirty="0">
              <a:solidFill>
                <a:srgbClr val="1D499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4" name="ZoneTexte 123"/>
          <p:cNvSpPr txBox="1"/>
          <p:nvPr/>
        </p:nvSpPr>
        <p:spPr>
          <a:xfrm>
            <a:off x="1779903" y="3482045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1D4999"/>
                </a:solidFill>
                <a:latin typeface="Helvetica" charset="0"/>
                <a:ea typeface="Helvetica" charset="0"/>
                <a:cs typeface="Helvetica" charset="0"/>
              </a:rPr>
              <a:t>3286</a:t>
            </a:r>
            <a:endParaRPr lang="fr-FR" sz="700" b="1" dirty="0">
              <a:solidFill>
                <a:srgbClr val="1D499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5" name="ZoneTexte 124"/>
          <p:cNvSpPr txBox="1"/>
          <p:nvPr/>
        </p:nvSpPr>
        <p:spPr>
          <a:xfrm>
            <a:off x="2351468" y="1538713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BE5107"/>
                </a:solidFill>
                <a:latin typeface="Helvetica" charset="0"/>
                <a:ea typeface="Helvetica" charset="0"/>
                <a:cs typeface="Helvetica" charset="0"/>
              </a:rPr>
              <a:t>547</a:t>
            </a:r>
            <a:endParaRPr lang="fr-FR" sz="700" b="1" dirty="0">
              <a:solidFill>
                <a:srgbClr val="BE5107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2351468" y="2468662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BE5107"/>
                </a:solidFill>
                <a:latin typeface="Helvetica" charset="0"/>
                <a:ea typeface="Helvetica" charset="0"/>
                <a:cs typeface="Helvetica" charset="0"/>
              </a:rPr>
              <a:t>8</a:t>
            </a:r>
            <a:r>
              <a:rPr lang="fr-FR" sz="700" b="1" dirty="0">
                <a:solidFill>
                  <a:srgbClr val="BE5107"/>
                </a:solidFill>
                <a:latin typeface="Helvetica" charset="0"/>
                <a:ea typeface="Helvetica" charset="0"/>
                <a:cs typeface="Helvetica" charset="0"/>
              </a:rPr>
              <a:t>9</a:t>
            </a:r>
          </a:p>
        </p:txBody>
      </p:sp>
      <p:sp>
        <p:nvSpPr>
          <p:cNvPr id="127" name="ZoneTexte 126"/>
          <p:cNvSpPr txBox="1"/>
          <p:nvPr/>
        </p:nvSpPr>
        <p:spPr>
          <a:xfrm>
            <a:off x="2335997" y="3481203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BE5107"/>
                </a:solidFill>
                <a:latin typeface="Helvetica" charset="0"/>
                <a:ea typeface="Helvetica" charset="0"/>
                <a:cs typeface="Helvetica" charset="0"/>
              </a:rPr>
              <a:t>825</a:t>
            </a:r>
            <a:endParaRPr lang="fr-FR" sz="700" b="1" dirty="0">
              <a:solidFill>
                <a:srgbClr val="BE5107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8" name="Rectangle à coins arrondis 127"/>
          <p:cNvSpPr/>
          <p:nvPr/>
        </p:nvSpPr>
        <p:spPr>
          <a:xfrm>
            <a:off x="1862123" y="6208617"/>
            <a:ext cx="922581" cy="2516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9" name="Image 128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319" r="99201">
                        <a14:foregroundMark x1="80990" y1="66613" x2="80990" y2="66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0452" y="6198945"/>
            <a:ext cx="250513" cy="250513"/>
          </a:xfrm>
          <a:prstGeom prst="rect">
            <a:avLst/>
          </a:prstGeom>
        </p:spPr>
      </p:pic>
      <p:pic>
        <p:nvPicPr>
          <p:cNvPr id="130" name="Image 129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60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27398" y="6332310"/>
            <a:ext cx="122465" cy="122465"/>
          </a:xfrm>
          <a:prstGeom prst="rect">
            <a:avLst/>
          </a:prstGeom>
        </p:spPr>
      </p:pic>
      <p:sp>
        <p:nvSpPr>
          <p:cNvPr id="131" name="ZoneTexte 130"/>
          <p:cNvSpPr txBox="1"/>
          <p:nvPr/>
        </p:nvSpPr>
        <p:spPr>
          <a:xfrm>
            <a:off x="1896665" y="6201516"/>
            <a:ext cx="512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latin typeface="Helvetica Light" charset="0"/>
                <a:ea typeface="Helvetica Light" charset="0"/>
                <a:cs typeface="Helvetica Light" charset="0"/>
              </a:rPr>
              <a:t>Add</a:t>
            </a:r>
            <a:endParaRPr lang="fr-FR" sz="1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32" name="Rectangle à coins arrondis 131"/>
          <p:cNvSpPr/>
          <p:nvPr/>
        </p:nvSpPr>
        <p:spPr>
          <a:xfrm>
            <a:off x="100040" y="6223647"/>
            <a:ext cx="922581" cy="2516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ZoneTexte 132"/>
          <p:cNvSpPr txBox="1"/>
          <p:nvPr/>
        </p:nvSpPr>
        <p:spPr>
          <a:xfrm>
            <a:off x="127310" y="6200125"/>
            <a:ext cx="561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smtClean="0">
                <a:latin typeface="Helvetica Light" charset="0"/>
                <a:ea typeface="Helvetica Light" charset="0"/>
                <a:cs typeface="Helvetica Light" charset="0"/>
              </a:rPr>
              <a:t>More</a:t>
            </a:r>
            <a:endParaRPr lang="fr-FR" sz="1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134" name="Image 13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60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5722" y="6264103"/>
            <a:ext cx="169391" cy="169391"/>
          </a:xfrm>
          <a:prstGeom prst="rect">
            <a:avLst/>
          </a:prstGeom>
        </p:spPr>
      </p:pic>
      <p:pic>
        <p:nvPicPr>
          <p:cNvPr id="135" name="Image 134"/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19" b="100000" l="0" r="99840">
                        <a14:foregroundMark x1="11182" y1="59105" x2="11182" y2="59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3777" y="4184266"/>
            <a:ext cx="236535" cy="236535"/>
          </a:xfrm>
          <a:prstGeom prst="rect">
            <a:avLst/>
          </a:prstGeom>
        </p:spPr>
      </p:pic>
      <p:pic>
        <p:nvPicPr>
          <p:cNvPr id="136" name="Image 135"/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8882" l="160" r="100000">
                        <a14:foregroundMark x1="19968" y1="45048" x2="19968" y2="450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490" y="4259528"/>
            <a:ext cx="235297" cy="235297"/>
          </a:xfrm>
          <a:prstGeom prst="rect">
            <a:avLst/>
          </a:prstGeom>
        </p:spPr>
      </p:pic>
      <p:sp>
        <p:nvSpPr>
          <p:cNvPr id="137" name="ZoneTexte 136"/>
          <p:cNvSpPr txBox="1"/>
          <p:nvPr/>
        </p:nvSpPr>
        <p:spPr>
          <a:xfrm>
            <a:off x="1784932" y="4495157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1D4999"/>
                </a:solidFill>
                <a:latin typeface="Helvetica" charset="0"/>
                <a:ea typeface="Helvetica" charset="0"/>
                <a:cs typeface="Helvetica" charset="0"/>
              </a:rPr>
              <a:t>3286</a:t>
            </a:r>
            <a:endParaRPr lang="fr-FR" sz="700" b="1" dirty="0">
              <a:solidFill>
                <a:srgbClr val="1D499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8" name="ZoneTexte 137"/>
          <p:cNvSpPr txBox="1"/>
          <p:nvPr/>
        </p:nvSpPr>
        <p:spPr>
          <a:xfrm>
            <a:off x="2341026" y="4494315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BE5107"/>
                </a:solidFill>
                <a:latin typeface="Helvetica" charset="0"/>
                <a:ea typeface="Helvetica" charset="0"/>
                <a:cs typeface="Helvetica" charset="0"/>
              </a:rPr>
              <a:t>825</a:t>
            </a:r>
            <a:endParaRPr lang="fr-FR" sz="700" b="1" dirty="0">
              <a:solidFill>
                <a:srgbClr val="BE5107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39" name="Image 138"/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19" b="100000" l="0" r="99840">
                        <a14:foregroundMark x1="11182" y1="59105" x2="11182" y2="59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3745" y="5153089"/>
            <a:ext cx="236535" cy="236535"/>
          </a:xfrm>
          <a:prstGeom prst="rect">
            <a:avLst/>
          </a:prstGeom>
        </p:spPr>
      </p:pic>
      <p:pic>
        <p:nvPicPr>
          <p:cNvPr id="140" name="Image 139"/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8882" l="160" r="100000">
                        <a14:foregroundMark x1="19968" y1="45048" x2="19968" y2="450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0458" y="5228351"/>
            <a:ext cx="235297" cy="235297"/>
          </a:xfrm>
          <a:prstGeom prst="rect">
            <a:avLst/>
          </a:prstGeom>
        </p:spPr>
      </p:pic>
      <p:sp>
        <p:nvSpPr>
          <p:cNvPr id="141" name="ZoneTexte 140"/>
          <p:cNvSpPr txBox="1"/>
          <p:nvPr/>
        </p:nvSpPr>
        <p:spPr>
          <a:xfrm>
            <a:off x="1774900" y="5463980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1D4999"/>
                </a:solidFill>
                <a:latin typeface="Helvetica" charset="0"/>
                <a:ea typeface="Helvetica" charset="0"/>
                <a:cs typeface="Helvetica" charset="0"/>
              </a:rPr>
              <a:t>3286</a:t>
            </a:r>
            <a:endParaRPr lang="fr-FR" sz="700" b="1" dirty="0">
              <a:solidFill>
                <a:srgbClr val="1D499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2" name="ZoneTexte 141"/>
          <p:cNvSpPr txBox="1"/>
          <p:nvPr/>
        </p:nvSpPr>
        <p:spPr>
          <a:xfrm>
            <a:off x="2330994" y="5463138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BE5107"/>
                </a:solidFill>
                <a:latin typeface="Helvetica" charset="0"/>
                <a:ea typeface="Helvetica" charset="0"/>
                <a:cs typeface="Helvetica" charset="0"/>
              </a:rPr>
              <a:t>825</a:t>
            </a:r>
            <a:endParaRPr lang="fr-FR" sz="700" b="1" dirty="0">
              <a:solidFill>
                <a:srgbClr val="BE5107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43" name="Image 14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4" y="4116539"/>
            <a:ext cx="1613651" cy="901481"/>
          </a:xfrm>
          <a:prstGeom prst="rect">
            <a:avLst/>
          </a:prstGeom>
        </p:spPr>
      </p:pic>
      <p:pic>
        <p:nvPicPr>
          <p:cNvPr id="144" name="Image 1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4" y="5095617"/>
            <a:ext cx="1613651" cy="9014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87083" y="1213930"/>
            <a:ext cx="4909590" cy="47189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98" y="1406337"/>
            <a:ext cx="8147812" cy="4526562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" b="100000" l="1667" r="61111">
                        <a14:foregroundMark x1="14444" y1="8000" x2="4167" y2="74500"/>
                        <a14:foregroundMark x1="22778" y1="2500" x2="17778" y2="37000"/>
                        <a14:foregroundMark x1="40556" y1="5500" x2="57222" y2="84000"/>
                        <a14:foregroundMark x1="56111" y1="6500" x2="58333" y2="85000"/>
                        <a14:foregroundMark x1="58611" y1="3000" x2="59167" y2="98500"/>
                        <a14:foregroundMark x1="3333" y1="4500" x2="2778" y2="96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6474" y="1391215"/>
            <a:ext cx="8194626" cy="4552572"/>
          </a:xfrm>
          <a:prstGeom prst="rect">
            <a:avLst/>
          </a:prstGeom>
        </p:spPr>
      </p:pic>
      <p:sp>
        <p:nvSpPr>
          <p:cNvPr id="146" name="ZoneTexte 145"/>
          <p:cNvSpPr txBox="1"/>
          <p:nvPr/>
        </p:nvSpPr>
        <p:spPr>
          <a:xfrm>
            <a:off x="4578517" y="4083387"/>
            <a:ext cx="311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Ready</a:t>
            </a:r>
            <a:r>
              <a:rPr lang="fr-FR" sz="32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to </a:t>
            </a:r>
            <a:r>
              <a:rPr lang="fr-FR" sz="3200" b="1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sign</a:t>
            </a:r>
            <a:r>
              <a:rPr lang="fr-FR" sz="32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?</a:t>
            </a:r>
            <a:endParaRPr lang="fr-FR" sz="32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5629006" y="2673562"/>
            <a:ext cx="1023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chemeClr val="bg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1</a:t>
            </a:r>
            <a:endParaRPr lang="fr-FR" sz="9600" b="1" dirty="0">
              <a:solidFill>
                <a:schemeClr val="bg1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47" name="ZoneTexte 146"/>
          <p:cNvSpPr txBox="1"/>
          <p:nvPr/>
        </p:nvSpPr>
        <p:spPr>
          <a:xfrm>
            <a:off x="5636072" y="2673562"/>
            <a:ext cx="1023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solidFill>
                  <a:schemeClr val="bg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2</a:t>
            </a:r>
          </a:p>
        </p:txBody>
      </p:sp>
      <p:sp>
        <p:nvSpPr>
          <p:cNvPr id="148" name="ZoneTexte 147"/>
          <p:cNvSpPr txBox="1"/>
          <p:nvPr/>
        </p:nvSpPr>
        <p:spPr>
          <a:xfrm>
            <a:off x="5629006" y="2673562"/>
            <a:ext cx="1023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chemeClr val="bg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3</a:t>
            </a:r>
            <a:endParaRPr lang="fr-FR" sz="9600" b="1" dirty="0">
              <a:solidFill>
                <a:schemeClr val="bg1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42" name="Rectangle à coins arrondis 41"/>
          <p:cNvSpPr/>
          <p:nvPr/>
        </p:nvSpPr>
        <p:spPr>
          <a:xfrm>
            <a:off x="9343940" y="1020297"/>
            <a:ext cx="2845373" cy="5416274"/>
          </a:xfrm>
          <a:prstGeom prst="roundRect">
            <a:avLst>
              <a:gd name="adj" fmla="val 367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9309109" y="6033086"/>
            <a:ext cx="288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Vote for new </a:t>
            </a:r>
            <a:r>
              <a:rPr lang="fr-FR" sz="1600" b="1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signs</a:t>
            </a:r>
            <a:endParaRPr lang="fr-FR" sz="16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11160052" y="5724388"/>
            <a:ext cx="922581" cy="2516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319" r="99201">
                        <a14:foregroundMark x1="80990" y1="66613" x2="80990" y2="66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08381" y="5714716"/>
            <a:ext cx="250513" cy="25051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60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725327" y="5848081"/>
            <a:ext cx="122465" cy="122465"/>
          </a:xfrm>
          <a:prstGeom prst="rect">
            <a:avLst/>
          </a:prstGeom>
        </p:spPr>
      </p:pic>
      <p:sp>
        <p:nvSpPr>
          <p:cNvPr id="64" name="ZoneTexte 63"/>
          <p:cNvSpPr txBox="1"/>
          <p:nvPr/>
        </p:nvSpPr>
        <p:spPr>
          <a:xfrm>
            <a:off x="11194594" y="5717287"/>
            <a:ext cx="512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latin typeface="Helvetica Light" charset="0"/>
                <a:ea typeface="Helvetica Light" charset="0"/>
                <a:cs typeface="Helvetica Light" charset="0"/>
              </a:rPr>
              <a:t>Add</a:t>
            </a:r>
            <a:endParaRPr lang="fr-FR" sz="1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02" name="Rectangle à coins arrondis 101"/>
          <p:cNvSpPr/>
          <p:nvPr/>
        </p:nvSpPr>
        <p:spPr>
          <a:xfrm>
            <a:off x="9397969" y="5739418"/>
            <a:ext cx="922581" cy="2516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ZoneTexte 100"/>
          <p:cNvSpPr txBox="1"/>
          <p:nvPr/>
        </p:nvSpPr>
        <p:spPr>
          <a:xfrm>
            <a:off x="9425239" y="5726000"/>
            <a:ext cx="561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smtClean="0">
                <a:latin typeface="Helvetica Light" charset="0"/>
                <a:ea typeface="Helvetica Light" charset="0"/>
                <a:cs typeface="Helvetica Light" charset="0"/>
              </a:rPr>
              <a:t>More</a:t>
            </a:r>
            <a:endParaRPr lang="fr-FR" sz="1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103" name="Image 102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60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043651" y="5779874"/>
            <a:ext cx="169391" cy="169391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9399452" y="1112797"/>
            <a:ext cx="2683182" cy="45552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959" y="2140215"/>
            <a:ext cx="1613651" cy="904006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19" b="100000" l="0" r="99840">
                        <a14:foregroundMark x1="11182" y1="59105" x2="11182" y2="59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0147" y="1190289"/>
            <a:ext cx="236535" cy="236535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882" l="160" r="100000">
                        <a14:foregroundMark x1="19968" y1="45048" x2="19968" y2="450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6860" y="1265551"/>
            <a:ext cx="235297" cy="235297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19" b="100000" l="0" r="99840">
                        <a14:foregroundMark x1="11182" y1="59105" x2="11182" y2="59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0147" y="2134972"/>
            <a:ext cx="236535" cy="236535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8882" l="160" r="100000">
                        <a14:foregroundMark x1="19968" y1="45048" x2="19968" y2="450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6860" y="2210234"/>
            <a:ext cx="235297" cy="235297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19" b="100000" l="0" r="99840">
                        <a14:foregroundMark x1="11182" y1="59105" x2="11182" y2="59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0147" y="3147513"/>
            <a:ext cx="236535" cy="236535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8882" l="160" r="100000">
                        <a14:foregroundMark x1="19968" y1="45048" x2="19968" y2="450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6860" y="3222775"/>
            <a:ext cx="235297" cy="23529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1113709" y="1508104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1D4999"/>
                </a:solidFill>
                <a:latin typeface="Helvetica" charset="0"/>
                <a:ea typeface="Helvetica" charset="0"/>
                <a:cs typeface="Helvetica" charset="0"/>
              </a:rPr>
              <a:t>2314</a:t>
            </a:r>
            <a:endParaRPr lang="fr-FR" sz="700" b="1" dirty="0">
              <a:solidFill>
                <a:srgbClr val="1D499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11117436" y="2449859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1D4999"/>
                </a:solidFill>
                <a:latin typeface="Helvetica" charset="0"/>
                <a:ea typeface="Helvetica" charset="0"/>
                <a:cs typeface="Helvetica" charset="0"/>
              </a:rPr>
              <a:t>1722</a:t>
            </a:r>
            <a:endParaRPr lang="fr-FR" sz="700" b="1" dirty="0">
              <a:solidFill>
                <a:srgbClr val="1D499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11111302" y="3458404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1D4999"/>
                </a:solidFill>
                <a:latin typeface="Helvetica" charset="0"/>
                <a:ea typeface="Helvetica" charset="0"/>
                <a:cs typeface="Helvetica" charset="0"/>
              </a:rPr>
              <a:t>3286</a:t>
            </a:r>
            <a:endParaRPr lang="fr-FR" sz="700" b="1" dirty="0">
              <a:solidFill>
                <a:srgbClr val="1D499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11682867" y="1515072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BE5107"/>
                </a:solidFill>
                <a:latin typeface="Helvetica" charset="0"/>
                <a:ea typeface="Helvetica" charset="0"/>
                <a:cs typeface="Helvetica" charset="0"/>
              </a:rPr>
              <a:t>547</a:t>
            </a:r>
            <a:endParaRPr lang="fr-FR" sz="700" b="1" dirty="0">
              <a:solidFill>
                <a:srgbClr val="BE5107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11682867" y="2445021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BE5107"/>
                </a:solidFill>
                <a:latin typeface="Helvetica" charset="0"/>
                <a:ea typeface="Helvetica" charset="0"/>
                <a:cs typeface="Helvetica" charset="0"/>
              </a:rPr>
              <a:t>8</a:t>
            </a:r>
            <a:r>
              <a:rPr lang="fr-FR" sz="700" b="1" dirty="0">
                <a:solidFill>
                  <a:srgbClr val="BE5107"/>
                </a:solidFill>
                <a:latin typeface="Helvetica" charset="0"/>
                <a:ea typeface="Helvetica" charset="0"/>
                <a:cs typeface="Helvetica" charset="0"/>
              </a:rPr>
              <a:t>9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11667396" y="3457562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BE5107"/>
                </a:solidFill>
                <a:latin typeface="Helvetica" charset="0"/>
                <a:ea typeface="Helvetica" charset="0"/>
                <a:cs typeface="Helvetica" charset="0"/>
              </a:rPr>
              <a:t>825</a:t>
            </a:r>
            <a:endParaRPr lang="fr-FR" sz="700" b="1" dirty="0">
              <a:solidFill>
                <a:srgbClr val="BE5107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6" name="Image 95"/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19" b="100000" l="0" r="99840">
                        <a14:foregroundMark x1="11182" y1="59105" x2="11182" y2="59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5176" y="4160625"/>
            <a:ext cx="236535" cy="236535"/>
          </a:xfrm>
          <a:prstGeom prst="rect">
            <a:avLst/>
          </a:prstGeom>
        </p:spPr>
      </p:pic>
      <p:pic>
        <p:nvPicPr>
          <p:cNvPr id="99" name="Image 98"/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8882" l="160" r="100000">
                        <a14:foregroundMark x1="19968" y1="45048" x2="19968" y2="450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1889" y="4235887"/>
            <a:ext cx="235297" cy="235297"/>
          </a:xfrm>
          <a:prstGeom prst="rect">
            <a:avLst/>
          </a:prstGeom>
        </p:spPr>
      </p:pic>
      <p:sp>
        <p:nvSpPr>
          <p:cNvPr id="104" name="ZoneTexte 103"/>
          <p:cNvSpPr txBox="1"/>
          <p:nvPr/>
        </p:nvSpPr>
        <p:spPr>
          <a:xfrm>
            <a:off x="11116331" y="4471516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1D4999"/>
                </a:solidFill>
                <a:latin typeface="Helvetica" charset="0"/>
                <a:ea typeface="Helvetica" charset="0"/>
                <a:cs typeface="Helvetica" charset="0"/>
              </a:rPr>
              <a:t>3286</a:t>
            </a:r>
            <a:endParaRPr lang="fr-FR" sz="700" b="1" dirty="0">
              <a:solidFill>
                <a:srgbClr val="1D499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5" name="ZoneTexte 104"/>
          <p:cNvSpPr txBox="1"/>
          <p:nvPr/>
        </p:nvSpPr>
        <p:spPr>
          <a:xfrm>
            <a:off x="11672425" y="4470674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BE5107"/>
                </a:solidFill>
                <a:latin typeface="Helvetica" charset="0"/>
                <a:ea typeface="Helvetica" charset="0"/>
                <a:cs typeface="Helvetica" charset="0"/>
              </a:rPr>
              <a:t>825</a:t>
            </a:r>
            <a:endParaRPr lang="fr-FR" sz="700" b="1" dirty="0">
              <a:solidFill>
                <a:srgbClr val="BE5107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6" name="Image 105"/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19" b="100000" l="0" r="99840">
                        <a14:foregroundMark x1="11182" y1="59105" x2="11182" y2="59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85144" y="5129448"/>
            <a:ext cx="236535" cy="236535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8882" l="160" r="100000">
                        <a14:foregroundMark x1="19968" y1="45048" x2="19968" y2="450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1857" y="5204710"/>
            <a:ext cx="235297" cy="235297"/>
          </a:xfrm>
          <a:prstGeom prst="rect">
            <a:avLst/>
          </a:prstGeom>
        </p:spPr>
      </p:pic>
      <p:sp>
        <p:nvSpPr>
          <p:cNvPr id="108" name="ZoneTexte 107"/>
          <p:cNvSpPr txBox="1"/>
          <p:nvPr/>
        </p:nvSpPr>
        <p:spPr>
          <a:xfrm>
            <a:off x="11106299" y="5440339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1D4999"/>
                </a:solidFill>
                <a:latin typeface="Helvetica" charset="0"/>
                <a:ea typeface="Helvetica" charset="0"/>
                <a:cs typeface="Helvetica" charset="0"/>
              </a:rPr>
              <a:t>3286</a:t>
            </a:r>
            <a:endParaRPr lang="fr-FR" sz="700" b="1" dirty="0">
              <a:solidFill>
                <a:srgbClr val="1D499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11662393" y="5439497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>
                <a:solidFill>
                  <a:srgbClr val="BE5107"/>
                </a:solidFill>
                <a:latin typeface="Helvetica" charset="0"/>
                <a:ea typeface="Helvetica" charset="0"/>
                <a:cs typeface="Helvetica" charset="0"/>
              </a:rPr>
              <a:t>825</a:t>
            </a:r>
            <a:endParaRPr lang="fr-FR" sz="700" b="1" dirty="0">
              <a:solidFill>
                <a:srgbClr val="BE5107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370" y="1182640"/>
            <a:ext cx="1603334" cy="885820"/>
          </a:xfrm>
          <a:prstGeom prst="rect">
            <a:avLst/>
          </a:prstGeom>
        </p:spPr>
      </p:pic>
      <p:pic>
        <p:nvPicPr>
          <p:cNvPr id="145" name="Image 1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408" y="4084800"/>
            <a:ext cx="1613651" cy="901481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958" y="3115976"/>
            <a:ext cx="1613651" cy="901481"/>
          </a:xfrm>
          <a:prstGeom prst="rect">
            <a:avLst/>
          </a:prstGeom>
        </p:spPr>
      </p:pic>
      <p:sp>
        <p:nvSpPr>
          <p:cNvPr id="150" name="Rectangle 149"/>
          <p:cNvSpPr/>
          <p:nvPr/>
        </p:nvSpPr>
        <p:spPr>
          <a:xfrm>
            <a:off x="8609036" y="1092170"/>
            <a:ext cx="592565" cy="4996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Rectangle 151"/>
          <p:cNvSpPr/>
          <p:nvPr/>
        </p:nvSpPr>
        <p:spPr>
          <a:xfrm>
            <a:off x="9209744" y="1407121"/>
            <a:ext cx="59289" cy="45581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50"/>
          <p:cNvSpPr/>
          <p:nvPr/>
        </p:nvSpPr>
        <p:spPr>
          <a:xfrm>
            <a:off x="9228245" y="1182640"/>
            <a:ext cx="105175" cy="5016305"/>
          </a:xfrm>
          <a:prstGeom prst="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3" name="Image 152"/>
          <p:cNvPicPr>
            <a:picLocks noChangeAspect="1"/>
          </p:cNvPicPr>
          <p:nvPr/>
        </p:nvPicPr>
        <p:blipFill>
          <a:blip r:embed="rId3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1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2292" y="2036678"/>
            <a:ext cx="2414097" cy="1770081"/>
          </a:xfrm>
          <a:prstGeom prst="rect">
            <a:avLst/>
          </a:prstGeom>
        </p:spPr>
      </p:pic>
      <p:sp>
        <p:nvSpPr>
          <p:cNvPr id="154" name="ZoneTexte 153"/>
          <p:cNvSpPr txBox="1"/>
          <p:nvPr/>
        </p:nvSpPr>
        <p:spPr>
          <a:xfrm>
            <a:off x="4562158" y="4061147"/>
            <a:ext cx="3111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Thank</a:t>
            </a:r>
            <a:r>
              <a:rPr lang="fr-FR" sz="32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you</a:t>
            </a:r>
            <a:r>
              <a:rPr lang="fr-FR" sz="32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! </a:t>
            </a:r>
          </a:p>
          <a:p>
            <a:pPr algn="ctr"/>
            <a:r>
              <a:rPr lang="fr-FR" sz="3200" b="1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Let’s</a:t>
            </a:r>
            <a:r>
              <a:rPr lang="fr-FR" sz="32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vote ! </a:t>
            </a:r>
            <a:endParaRPr lang="fr-FR" sz="32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155" name="Image 154"/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19" b="100000" l="0" r="99840">
                        <a14:foregroundMark x1="11182" y1="59105" x2="11182" y2="59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1155" y="5160190"/>
            <a:ext cx="236535" cy="236535"/>
          </a:xfrm>
          <a:prstGeom prst="rect">
            <a:avLst/>
          </a:prstGeom>
        </p:spPr>
      </p:pic>
      <p:pic>
        <p:nvPicPr>
          <p:cNvPr id="156" name="Image 155"/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8882" l="160" r="100000">
                        <a14:foregroundMark x1="19968" y1="45048" x2="19968" y2="450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7868" y="5235452"/>
            <a:ext cx="235297" cy="235297"/>
          </a:xfrm>
          <a:prstGeom prst="rect">
            <a:avLst/>
          </a:prstGeom>
        </p:spPr>
      </p:pic>
      <p:sp>
        <p:nvSpPr>
          <p:cNvPr id="157" name="ZoneTexte 156"/>
          <p:cNvSpPr txBox="1"/>
          <p:nvPr/>
        </p:nvSpPr>
        <p:spPr>
          <a:xfrm>
            <a:off x="1782310" y="5471081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>
                <a:solidFill>
                  <a:srgbClr val="1D4999"/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</a:p>
        </p:txBody>
      </p:sp>
      <p:sp>
        <p:nvSpPr>
          <p:cNvPr id="158" name="ZoneTexte 157"/>
          <p:cNvSpPr txBox="1"/>
          <p:nvPr/>
        </p:nvSpPr>
        <p:spPr>
          <a:xfrm>
            <a:off x="2338404" y="5470239"/>
            <a:ext cx="394224" cy="2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>
                <a:solidFill>
                  <a:srgbClr val="BE5107"/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8748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1.875E-6 0.0051 C -0.0013 0.00047 -0.0026 -0.00463 -0.0039 -0.00902 C -0.00521 -0.01296 -0.0069 -0.01597 -0.00794 -0.0199 C -0.00898 -0.02314 -0.00885 -0.02754 -0.00989 -0.03078 C -0.0263 -0.07569 -0.0069 -0.01088 -0.01979 -0.05208 C -0.03047 -0.08634 -0.01653 -0.04884 -0.02956 -0.07754 C -0.03125 -0.08078 -0.0319 -0.08541 -0.03346 -0.08819 C -0.03581 -0.09236 -0.0388 -0.09583 -0.04153 -0.09907 C -0.04336 -0.10162 -0.0457 -0.10324 -0.04739 -0.10625 C -0.05599 -0.12222 -0.05052 -0.11736 -0.05716 -0.13148 C -0.05963 -0.1368 -0.06276 -0.14074 -0.0651 -0.14606 C -0.06666 -0.1493 -0.06719 -0.15393 -0.06901 -0.15671 C -0.09036 -0.19074 -0.07304 -0.16064 -0.08672 -0.17476 C -0.09088 -0.17893 -0.09427 -0.18657 -0.09857 -0.18912 L -0.11054 -0.19629 C -0.11237 -0.19745 -0.11432 -0.19907 -0.1164 -0.2 C -0.11901 -0.20092 -0.12174 -0.20185 -0.12435 -0.20347 C -0.12838 -0.20578 -0.13203 -0.20833 -0.13607 -0.21064 L -0.14804 -0.21805 C -0.15 -0.21898 -0.15182 -0.22106 -0.1539 -0.22152 L -0.16562 -0.22476 C -0.18086 -0.22384 -0.19583 -0.22407 -0.21094 -0.22152 C -0.21653 -0.2206 -0.22135 -0.21551 -0.22682 -0.21412 C -0.23854 -0.21203 -0.24531 -0.21111 -0.25638 -0.20717 C -0.25911 -0.20625 -0.26159 -0.20439 -0.26432 -0.20347 C -0.27083 -0.20092 -0.27747 -0.19884 -0.28385 -0.19629 L -0.29375 -0.19259 C -0.29713 -0.19143 -0.30039 -0.19051 -0.30364 -0.18912 C -0.30885 -0.1868 -0.31445 -0.18518 -0.3194 -0.18194 C -0.32786 -0.17685 -0.3319 -0.17569 -0.33906 -0.16759 C -0.36041 -0.14444 -0.34336 -0.16296 -0.35703 -0.14213 C -0.35859 -0.13958 -0.36107 -0.13796 -0.36276 -0.13518 C -0.36484 -0.13171 -0.36653 -0.12754 -0.36862 -0.1243 C -0.37982 -0.1074 -0.36888 -0.12754 -0.38255 -0.10995 C -0.38476 -0.10717 -0.38633 -0.10254 -0.38841 -0.09907 C -0.39349 -0.0912 -0.40299 -0.08009 -0.4082 -0.07407 L -0.41406 -0.06689 C -0.42526 -0.03611 -0.40677 -0.08333 -0.42982 -0.04143 C -0.4319 -0.03796 -0.43398 -0.03495 -0.43581 -0.03078 C -0.43724 -0.02754 -0.43802 -0.02291 -0.43958 -0.0199 C -0.44193 -0.01574 -0.44518 -0.01342 -0.44752 -0.00902 C -0.44922 -0.00601 -0.44987 -0.00139 -0.45156 0.00162 C -0.45534 0.00926 -0.45937 0.01598 -0.46328 0.02315 L -0.46914 0.03403 C -0.47122 0.03774 -0.47357 0.04074 -0.47526 0.04491 C -0.47773 0.05209 -0.47851 0.06366 -0.48307 0.06644 L -0.4888 0.06991 C -0.49088 0.07361 -0.49258 0.07778 -0.49492 0.08102 C -0.4987 0.08611 -0.50677 0.09514 -0.50677 0.09537 L -0.51849 0.12755 C -0.51992 0.13125 -0.52174 0.13426 -0.52239 0.13866 C -0.52383 0.14561 -0.52409 0.15371 -0.52643 0.15996 C -0.52786 0.16366 -0.52929 0.1669 -0.53047 0.17107 C -0.53125 0.17408 -0.53125 0.17801 -0.53229 0.18172 C -0.53333 0.18542 -0.53515 0.18866 -0.53633 0.19236 C -0.53724 0.19561 -0.53724 0.2 -0.53828 0.20324 C -0.54505 0.22547 -0.54336 0.22153 -0.55208 0.23195 C -0.55273 0.23565 -0.55299 0.23959 -0.55403 0.24306 C -0.55495 0.24653 -0.5569 0.24977 -0.55794 0.25371 C -0.56471 0.28149 -0.55833 0.26852 -0.56367 0.27917 " pathEditMode="relative" rAng="0" ptsTypes="AAAAAAAAAAAAAAAA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90" y="219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2" grpId="0"/>
      <p:bldP spid="146" grpId="0"/>
      <p:bldP spid="48" grpId="0"/>
      <p:bldP spid="48" grpId="1"/>
      <p:bldP spid="147" grpId="0"/>
      <p:bldP spid="147" grpId="1"/>
      <p:bldP spid="148" grpId="0"/>
      <p:bldP spid="148" grpId="1"/>
      <p:bldP spid="154" grpId="0"/>
      <p:bldP spid="154" grpId="1"/>
      <p:bldP spid="157" grpId="0"/>
      <p:bldP spid="1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04/04/2017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8</a:t>
            </a:fld>
            <a:endParaRPr lang="fr-FR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838200" y="421525"/>
            <a:ext cx="10515600" cy="773562"/>
          </a:xfrm>
          <a:prstGeom prst="rect">
            <a:avLst/>
          </a:prstGeom>
          <a:solidFill>
            <a:srgbClr val="85BAE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Value proposition</a:t>
            </a:r>
            <a:endParaRPr lang="fr-FR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838200" y="1280077"/>
            <a:ext cx="10515600" cy="5411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838200" y="1259357"/>
            <a:ext cx="753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Réseau social </a:t>
            </a: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rassemblant la communauté LSF </a:t>
            </a:r>
            <a:endParaRPr lang="fr-FR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112" y="2978900"/>
            <a:ext cx="480317" cy="480317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440" y="4146239"/>
            <a:ext cx="536490" cy="53649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492" y="5352544"/>
            <a:ext cx="527368" cy="527368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2884615" y="2942770"/>
            <a:ext cx="255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 Neue" charset="0"/>
                <a:ea typeface="Helvetica Neue" charset="0"/>
                <a:cs typeface="Helvetica Neue" charset="0"/>
              </a:rPr>
              <a:t>Feedbacks</a:t>
            </a:r>
          </a:p>
          <a:p>
            <a:r>
              <a:rPr lang="fr-FR" dirty="0" smtClean="0">
                <a:latin typeface="Helvetica Neue" charset="0"/>
                <a:ea typeface="Helvetica Neue" charset="0"/>
                <a:cs typeface="Helvetica Neue" charset="0"/>
              </a:rPr>
              <a:t>Forum de discussion</a:t>
            </a:r>
            <a:endParaRPr lang="fr-FR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859841" y="4105252"/>
            <a:ext cx="280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 Neue" charset="0"/>
                <a:ea typeface="Helvetica Neue" charset="0"/>
                <a:cs typeface="Helvetica Neue" charset="0"/>
              </a:rPr>
              <a:t>Enrichissement de la LSF</a:t>
            </a:r>
          </a:p>
          <a:p>
            <a:r>
              <a:rPr lang="fr-FR" dirty="0" smtClean="0">
                <a:latin typeface="Helvetica Neue" charset="0"/>
                <a:ea typeface="Helvetica Neue" charset="0"/>
                <a:cs typeface="Helvetica Neue" charset="0"/>
              </a:rPr>
              <a:t>Ajout de mot/signe</a:t>
            </a:r>
            <a:endParaRPr lang="fr-FR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859841" y="5293062"/>
            <a:ext cx="255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 Neue" charset="0"/>
                <a:ea typeface="Helvetica Neue" charset="0"/>
                <a:cs typeface="Helvetica Neue" charset="0"/>
              </a:rPr>
              <a:t>Offres d’emploi</a:t>
            </a:r>
          </a:p>
          <a:p>
            <a:r>
              <a:rPr lang="fr-FR" dirty="0" smtClean="0">
                <a:latin typeface="Helvetica Neue" charset="0"/>
                <a:ea typeface="Helvetica Neue" charset="0"/>
                <a:cs typeface="Helvetica Neue" charset="0"/>
              </a:rPr>
              <a:t>Consultations CV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4378" r="5831" b="19464"/>
          <a:stretch/>
        </p:blipFill>
        <p:spPr>
          <a:xfrm>
            <a:off x="9758612" y="371036"/>
            <a:ext cx="1611897" cy="831640"/>
          </a:xfrm>
          <a:prstGeom prst="rect">
            <a:avLst/>
          </a:prstGeom>
        </p:spPr>
      </p:pic>
      <p:sp>
        <p:nvSpPr>
          <p:cNvPr id="30" name="Bulle rectangulaire à coins arrondis 29"/>
          <p:cNvSpPr/>
          <p:nvPr/>
        </p:nvSpPr>
        <p:spPr>
          <a:xfrm>
            <a:off x="7578369" y="2112516"/>
            <a:ext cx="3946223" cy="4051801"/>
          </a:xfrm>
          <a:prstGeom prst="wedgeRoundRectCallout">
            <a:avLst>
              <a:gd name="adj1" fmla="val 49865"/>
              <a:gd name="adj2" fmla="val 57658"/>
              <a:gd name="adj3" fmla="val 16667"/>
            </a:avLst>
          </a:prstGeom>
          <a:solidFill>
            <a:srgbClr val="89BCEE"/>
          </a:solidFill>
          <a:ln>
            <a:solidFill>
              <a:srgbClr val="85BA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7830589" y="2512288"/>
            <a:ext cx="32637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« En tant que mère d’un enfant sourd, j’ai déjà ressenti le manque de vocabulaire de la LSF. Je dois créer mes propres signes. »</a:t>
            </a:r>
            <a:endParaRPr lang="fr-FR" sz="24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260576" y="5145677"/>
            <a:ext cx="2671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Sandrine, </a:t>
            </a:r>
            <a:endParaRPr lang="fr-FR" sz="16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  <a:p>
            <a:pPr algn="r"/>
            <a:r>
              <a:rPr lang="fr-FR" sz="16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mère de Medhi, 6 ans, sourd</a:t>
            </a:r>
            <a:endParaRPr lang="fr-FR" sz="16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838200" y="2238161"/>
            <a:ext cx="7538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Plateforme Web couplée à l’application</a:t>
            </a:r>
            <a:endParaRPr lang="fr-FR" sz="16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64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449104"/>
            <a:ext cx="2743200" cy="365125"/>
          </a:xfrm>
        </p:spPr>
        <p:txBody>
          <a:bodyPr/>
          <a:lstStyle/>
          <a:p>
            <a:r>
              <a:rPr lang="fr-FR" dirty="0" smtClean="0"/>
              <a:t>04/04/2017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36A4-9705-5A4F-9DBE-DED52AE9CCF1}" type="slidenum">
              <a:rPr lang="fr-FR" smtClean="0"/>
              <a:t>9</a:t>
            </a:fld>
            <a:endParaRPr lang="fr-FR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838200" y="421525"/>
            <a:ext cx="10515600" cy="773562"/>
          </a:xfrm>
          <a:prstGeom prst="rect">
            <a:avLst/>
          </a:prstGeom>
          <a:solidFill>
            <a:srgbClr val="85BAE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Value proposition</a:t>
            </a:r>
            <a:endParaRPr lang="fr-FR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838200" y="1280077"/>
            <a:ext cx="10515600" cy="5411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838200" y="1259357"/>
            <a:ext cx="7149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Etat actuel de la concurrence</a:t>
            </a:r>
            <a:endParaRPr lang="fr-FR" sz="28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1028" name="Picture 4" descr="https://lh3.googleusercontent.com/ozATpmE-tmgZ6aFwCpT7GItOouQ-7gyOZNTYGWSwxLkk83I5XXvfwzfs9DRTI-OHftjRkxoRF7iRncl0Gw9hYveI8AL3iKywxnuK7qqwQ_pOLN9dskHSXgOfQ1l85HoLFlUOPqw1t9Dsaehsn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38792" r="48126" b="22081"/>
          <a:stretch/>
        </p:blipFill>
        <p:spPr bwMode="auto">
          <a:xfrm>
            <a:off x="1271178" y="2786403"/>
            <a:ext cx="2250941" cy="147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296085" y="2147824"/>
            <a:ext cx="2304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MotionSavvy</a:t>
            </a:r>
            <a:endParaRPr lang="fr-FR" sz="2400" dirty="0">
              <a:solidFill>
                <a:schemeClr val="bg2">
                  <a:lumMod val="2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389378" y="2148845"/>
            <a:ext cx="3702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Hand Talk                Mimix3D</a:t>
            </a:r>
            <a:endParaRPr lang="fr-FR" sz="2400" dirty="0">
              <a:solidFill>
                <a:schemeClr val="bg2">
                  <a:lumMod val="2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838200" y="4813773"/>
            <a:ext cx="10515598" cy="15221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838201" y="4844095"/>
            <a:ext cx="3090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Valeur ajoutée </a:t>
            </a:r>
            <a:r>
              <a:rPr lang="fr-FR" sz="2800" b="1" dirty="0" err="1" smtClean="0">
                <a:solidFill>
                  <a:schemeClr val="bg2">
                    <a:lumMod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ESign</a:t>
            </a:r>
            <a:endParaRPr lang="fr-FR" sz="2800" b="1" dirty="0">
              <a:solidFill>
                <a:schemeClr val="bg2">
                  <a:lumMod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103621" y="5694958"/>
            <a:ext cx="165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Traduction oral 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 Signes</a:t>
            </a:r>
            <a:endParaRPr lang="fr-FR" dirty="0">
              <a:solidFill>
                <a:schemeClr val="bg2">
                  <a:lumMod val="2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130258" y="5476839"/>
            <a:ext cx="2943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Fidélité des expressions faciales et de la gestuelle</a:t>
            </a:r>
            <a:endParaRPr lang="fr-FR" dirty="0">
              <a:solidFill>
                <a:schemeClr val="bg2">
                  <a:lumMod val="2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360987" y="5594739"/>
            <a:ext cx="173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Hologramme</a:t>
            </a:r>
            <a:endParaRPr lang="fr-FR" sz="2000" dirty="0">
              <a:solidFill>
                <a:schemeClr val="bg2">
                  <a:lumMod val="2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>
            <a:biLevel thresh="75000"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92" b="87013" l="12617" r="88318">
                        <a14:foregroundMark x1="36449" y1="75325" x2="36449" y2="75325"/>
                        <a14:foregroundMark x1="45794" y1="55844" x2="45794" y2="55844"/>
                        <a14:foregroundMark x1="44860" y1="32468" x2="44860" y2="32468"/>
                        <a14:foregroundMark x1="61682" y1="55844" x2="61682" y2="55844"/>
                        <a14:backgroundMark x1="67290" y1="56494" x2="67290" y2="56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69" t="14838" r="18665" b="15535"/>
          <a:stretch/>
        </p:blipFill>
        <p:spPr>
          <a:xfrm>
            <a:off x="1002505" y="5694958"/>
            <a:ext cx="756435" cy="6152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406" y1="78906" x2="41406" y2="78906"/>
                        <a14:foregroundMark x1="30469" y1="64844" x2="30469" y2="64844"/>
                        <a14:foregroundMark x1="34375" y1="50781" x2="34375" y2="50781"/>
                        <a14:foregroundMark x1="63281" y1="54688" x2="63281" y2="54688"/>
                        <a14:foregroundMark x1="65625" y1="61719" x2="65625" y2="61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0478" y="5567789"/>
            <a:ext cx="450335" cy="4503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67188" l="9375" r="91406">
                        <a14:foregroundMark x1="82813" y1="45313" x2="82813" y2="45313"/>
                      </a14:backgroundRemoval>
                    </a14:imgEffect>
                  </a14:imgLayer>
                </a14:imgProps>
              </a:ext>
            </a:extLst>
          </a:blip>
          <a:srcRect r="1739" b="37310"/>
          <a:stretch/>
        </p:blipFill>
        <p:spPr>
          <a:xfrm flipH="1">
            <a:off x="8629374" y="5577602"/>
            <a:ext cx="697201" cy="44480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>
            <a:alphaModFix amt="53000"/>
          </a:blip>
          <a:stretch>
            <a:fillRect/>
          </a:stretch>
        </p:blipFill>
        <p:spPr>
          <a:xfrm>
            <a:off x="8821640" y="5662216"/>
            <a:ext cx="289883" cy="31538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9207" y="2558748"/>
            <a:ext cx="1968280" cy="196828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9360987" y="2147824"/>
            <a:ext cx="91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Elix</a:t>
            </a:r>
            <a:endParaRPr lang="fr-FR" sz="2800" dirty="0">
              <a:solidFill>
                <a:schemeClr val="bg2">
                  <a:lumMod val="2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4378" r="5831" b="19464"/>
          <a:stretch/>
        </p:blipFill>
        <p:spPr>
          <a:xfrm>
            <a:off x="9758612" y="365126"/>
            <a:ext cx="1611897" cy="837550"/>
          </a:xfrm>
          <a:prstGeom prst="rect">
            <a:avLst/>
          </a:prstGeom>
        </p:spPr>
      </p:pic>
      <p:pic>
        <p:nvPicPr>
          <p:cNvPr id="24" name="Image 23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11" y="2593993"/>
            <a:ext cx="1250465" cy="196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97" y="2592696"/>
            <a:ext cx="1250465" cy="1889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46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3071</TotalTime>
  <Words>563</Words>
  <Application>Microsoft Office PowerPoint</Application>
  <PresentationFormat>Widescreen</PresentationFormat>
  <Paragraphs>198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Helvetica Light</vt:lpstr>
      <vt:lpstr>Helvetica Neue</vt:lpstr>
      <vt:lpstr>Helvetica Neue Condensed</vt:lpstr>
      <vt:lpstr>Helvetica Neue Condensed Black</vt:lpstr>
      <vt:lpstr>Helvetica Neue Medium</vt:lpstr>
      <vt:lpstr>Mangal</vt:lpstr>
      <vt:lpstr>Wingdings</vt:lpstr>
      <vt:lpstr>Thème Office</vt:lpstr>
      <vt:lpstr>Déjeuner Pitch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L’équipe</vt:lpstr>
      <vt:lpstr>Exécution</vt:lpstr>
      <vt:lpstr>Les avis sur le projet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Bastien CHEVALLIER</dc:creator>
  <cp:lastModifiedBy>FROMONT Baptiste</cp:lastModifiedBy>
  <cp:revision>192</cp:revision>
  <cp:lastPrinted>2017-04-25T09:06:51Z</cp:lastPrinted>
  <dcterms:created xsi:type="dcterms:W3CDTF">2017-04-04T11:42:45Z</dcterms:created>
  <dcterms:modified xsi:type="dcterms:W3CDTF">2017-05-02T12:20:01Z</dcterms:modified>
</cp:coreProperties>
</file>